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tiff" ContentType="image/tif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648" r:id="rId1"/>
  </p:sldMasterIdLst>
  <p:notesMasterIdLst>
    <p:notesMasterId r:id="rId53"/>
  </p:notesMasterIdLst>
  <p:sldIdLst>
    <p:sldId id="326" r:id="rId2"/>
    <p:sldId id="327" r:id="rId3"/>
    <p:sldId id="321" r:id="rId4"/>
    <p:sldId id="322" r:id="rId5"/>
    <p:sldId id="325" r:id="rId6"/>
    <p:sldId id="323" r:id="rId7"/>
    <p:sldId id="330" r:id="rId8"/>
    <p:sldId id="328" r:id="rId9"/>
    <p:sldId id="329" r:id="rId10"/>
    <p:sldId id="324" r:id="rId11"/>
    <p:sldId id="332" r:id="rId12"/>
    <p:sldId id="2444" r:id="rId13"/>
    <p:sldId id="331" r:id="rId14"/>
    <p:sldId id="333" r:id="rId15"/>
    <p:sldId id="334" r:id="rId16"/>
    <p:sldId id="2441" r:id="rId17"/>
    <p:sldId id="2404" r:id="rId18"/>
    <p:sldId id="2405" r:id="rId19"/>
    <p:sldId id="2406" r:id="rId20"/>
    <p:sldId id="2407" r:id="rId21"/>
    <p:sldId id="2408" r:id="rId22"/>
    <p:sldId id="2409" r:id="rId23"/>
    <p:sldId id="2410" r:id="rId24"/>
    <p:sldId id="2411" r:id="rId25"/>
    <p:sldId id="2412" r:id="rId26"/>
    <p:sldId id="2413" r:id="rId27"/>
    <p:sldId id="2414" r:id="rId28"/>
    <p:sldId id="2415" r:id="rId29"/>
    <p:sldId id="2416" r:id="rId30"/>
    <p:sldId id="2417" r:id="rId31"/>
    <p:sldId id="2418" r:id="rId32"/>
    <p:sldId id="2419" r:id="rId33"/>
    <p:sldId id="2420" r:id="rId34"/>
    <p:sldId id="2421" r:id="rId35"/>
    <p:sldId id="2422" r:id="rId36"/>
    <p:sldId id="2423" r:id="rId37"/>
    <p:sldId id="2424" r:id="rId38"/>
    <p:sldId id="2425" r:id="rId39"/>
    <p:sldId id="2426" r:id="rId40"/>
    <p:sldId id="2427" r:id="rId41"/>
    <p:sldId id="2429" r:id="rId42"/>
    <p:sldId id="2428" r:id="rId43"/>
    <p:sldId id="2430" r:id="rId44"/>
    <p:sldId id="2432" r:id="rId45"/>
    <p:sldId id="2443" r:id="rId46"/>
    <p:sldId id="2442" r:id="rId47"/>
    <p:sldId id="2431" r:id="rId48"/>
    <p:sldId id="2433" r:id="rId49"/>
    <p:sldId id="2434" r:id="rId50"/>
    <p:sldId id="2435" r:id="rId51"/>
    <p:sldId id="2440" r:id="rId52"/>
  </p:sldIdLst>
  <p:sldSz cx="12192000" cy="6858000"/>
  <p:notesSz cx="7023100" cy="93091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275D38"/>
    <a:srgbClr val="F2CD00"/>
    <a:srgbClr val="6CC24A"/>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30080"/>
    <p:restoredTop sz="76450"/>
  </p:normalViewPr>
  <p:slideViewPr>
    <p:cSldViewPr snapToGrid="0" snapToObjects="1">
      <p:cViewPr varScale="1">
        <p:scale>
          <a:sx n="92" d="100"/>
          <a:sy n="92" d="100"/>
        </p:scale>
        <p:origin x="696" y="184"/>
      </p:cViewPr>
      <p:guideLst/>
    </p:cSldViewPr>
  </p:slideViewPr>
  <p:outlineViewPr>
    <p:cViewPr>
      <p:scale>
        <a:sx n="33" d="100"/>
        <a:sy n="33" d="100"/>
      </p:scale>
      <p:origin x="0" y="-5608"/>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viewProps" Target="view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notesMaster" Target="notesMasters/notesMaster1.xml"/><Relationship Id="rId5" Type="http://schemas.openxmlformats.org/officeDocument/2006/relationships/slide" Target="slides/slide4.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theme" Target="theme/theme1.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tableStyles" Target="tableStyles.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43343" cy="467072"/>
          </a:xfrm>
          <a:prstGeom prst="rect">
            <a:avLst/>
          </a:prstGeom>
        </p:spPr>
        <p:txBody>
          <a:bodyPr vert="horz" lIns="93324" tIns="46662" rIns="93324" bIns="46662" rtlCol="0"/>
          <a:lstStyle>
            <a:lvl1pPr algn="l">
              <a:defRPr sz="1200"/>
            </a:lvl1pPr>
          </a:lstStyle>
          <a:p>
            <a:endParaRPr lang="en-US" dirty="0"/>
          </a:p>
        </p:txBody>
      </p:sp>
      <p:sp>
        <p:nvSpPr>
          <p:cNvPr id="3" name="Date Placeholder 2"/>
          <p:cNvSpPr>
            <a:spLocks noGrp="1"/>
          </p:cNvSpPr>
          <p:nvPr>
            <p:ph type="dt" idx="1"/>
          </p:nvPr>
        </p:nvSpPr>
        <p:spPr>
          <a:xfrm>
            <a:off x="3978132" y="0"/>
            <a:ext cx="3043343" cy="467072"/>
          </a:xfrm>
          <a:prstGeom prst="rect">
            <a:avLst/>
          </a:prstGeom>
        </p:spPr>
        <p:txBody>
          <a:bodyPr vert="horz" lIns="93324" tIns="46662" rIns="93324" bIns="46662" rtlCol="0"/>
          <a:lstStyle>
            <a:lvl1pPr algn="r">
              <a:defRPr sz="1200"/>
            </a:lvl1pPr>
          </a:lstStyle>
          <a:p>
            <a:fld id="{CFEDA4FB-FF3E-B74F-8D8A-02FBFF691736}" type="datetimeFigureOut">
              <a:rPr lang="en-US" smtClean="0"/>
              <a:t>9/11/26</a:t>
            </a:fld>
            <a:endParaRPr lang="en-US" dirty="0"/>
          </a:p>
        </p:txBody>
      </p:sp>
      <p:sp>
        <p:nvSpPr>
          <p:cNvPr id="4" name="Slide Image Placeholder 3"/>
          <p:cNvSpPr>
            <a:spLocks noGrp="1" noRot="1" noChangeAspect="1"/>
          </p:cNvSpPr>
          <p:nvPr>
            <p:ph type="sldImg" idx="2"/>
          </p:nvPr>
        </p:nvSpPr>
        <p:spPr>
          <a:xfrm>
            <a:off x="719138" y="1163638"/>
            <a:ext cx="5584825" cy="3141662"/>
          </a:xfrm>
          <a:prstGeom prst="rect">
            <a:avLst/>
          </a:prstGeom>
          <a:noFill/>
          <a:ln w="12700">
            <a:solidFill>
              <a:prstClr val="black"/>
            </a:solidFill>
          </a:ln>
        </p:spPr>
        <p:txBody>
          <a:bodyPr vert="horz" lIns="93324" tIns="46662" rIns="93324" bIns="46662" rtlCol="0" anchor="ctr"/>
          <a:lstStyle/>
          <a:p>
            <a:endParaRPr lang="en-US" dirty="0"/>
          </a:p>
        </p:txBody>
      </p:sp>
      <p:sp>
        <p:nvSpPr>
          <p:cNvPr id="5" name="Notes Placeholder 4"/>
          <p:cNvSpPr>
            <a:spLocks noGrp="1"/>
          </p:cNvSpPr>
          <p:nvPr>
            <p:ph type="body" sz="quarter" idx="3"/>
          </p:nvPr>
        </p:nvSpPr>
        <p:spPr>
          <a:xfrm>
            <a:off x="702310" y="4480004"/>
            <a:ext cx="5618480" cy="3665458"/>
          </a:xfrm>
          <a:prstGeom prst="rect">
            <a:avLst/>
          </a:prstGeom>
        </p:spPr>
        <p:txBody>
          <a:bodyPr vert="horz" lIns="93324" tIns="46662" rIns="93324" bIns="46662"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42030"/>
            <a:ext cx="3043343" cy="467071"/>
          </a:xfrm>
          <a:prstGeom prst="rect">
            <a:avLst/>
          </a:prstGeom>
        </p:spPr>
        <p:txBody>
          <a:bodyPr vert="horz" lIns="93324" tIns="46662" rIns="93324" bIns="46662" rtlCol="0" anchor="b"/>
          <a:lstStyle>
            <a:lvl1pPr algn="l">
              <a:defRPr sz="1200"/>
            </a:lvl1pPr>
          </a:lstStyle>
          <a:p>
            <a:endParaRPr lang="en-US" dirty="0"/>
          </a:p>
        </p:txBody>
      </p:sp>
      <p:sp>
        <p:nvSpPr>
          <p:cNvPr id="7" name="Slide Number Placeholder 6"/>
          <p:cNvSpPr>
            <a:spLocks noGrp="1"/>
          </p:cNvSpPr>
          <p:nvPr>
            <p:ph type="sldNum" sz="quarter" idx="5"/>
          </p:nvPr>
        </p:nvSpPr>
        <p:spPr>
          <a:xfrm>
            <a:off x="3978132" y="8842030"/>
            <a:ext cx="3043343" cy="467071"/>
          </a:xfrm>
          <a:prstGeom prst="rect">
            <a:avLst/>
          </a:prstGeom>
        </p:spPr>
        <p:txBody>
          <a:bodyPr vert="horz" lIns="93324" tIns="46662" rIns="93324" bIns="46662" rtlCol="0" anchor="b"/>
          <a:lstStyle>
            <a:lvl1pPr algn="r">
              <a:defRPr sz="1200"/>
            </a:lvl1pPr>
          </a:lstStyle>
          <a:p>
            <a:fld id="{D97BEA57-B478-A244-8045-469284E49C8D}" type="slidenum">
              <a:rPr lang="en-US" smtClean="0"/>
              <a:t>‹#›</a:t>
            </a:fld>
            <a:endParaRPr lang="en-US" dirty="0"/>
          </a:p>
        </p:txBody>
      </p:sp>
    </p:spTree>
    <p:extLst>
      <p:ext uri="{BB962C8B-B14F-4D97-AF65-F5344CB8AC3E}">
        <p14:creationId xmlns:p14="http://schemas.microsoft.com/office/powerpoint/2010/main" val="320193145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D97BEA57-B478-A244-8045-469284E49C8D}" type="slidenum">
              <a:rPr lang="en-US" smtClean="0"/>
              <a:t>3</a:t>
            </a:fld>
            <a:endParaRPr lang="en-US"/>
          </a:p>
        </p:txBody>
      </p:sp>
    </p:spTree>
    <p:extLst>
      <p:ext uri="{BB962C8B-B14F-4D97-AF65-F5344CB8AC3E}">
        <p14:creationId xmlns:p14="http://schemas.microsoft.com/office/powerpoint/2010/main" val="409847028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Introduce the doctor who is moderating the questions and advise the attendees how they can ‘chat’ directly with the moderator vs the whole group in the chat box.</a:t>
            </a:r>
          </a:p>
          <a:p>
            <a:endParaRPr lang="en-US"/>
          </a:p>
          <a:p>
            <a:r>
              <a:rPr lang="en-US"/>
              <a:t>ASK ANYONE SIGNING IN WITH SOMEONE ELSE’S ZOOM OR A NON-IDENTIFYING USER NAME TO SEND HIS/HER NAME IN THE CHAT BOX SO WE CAN KEEP ATTENDANCE AND BE SURE THAT LETTERS ARE SENT BACK TO THE FMD REGARDING THE PATIENT’S PARTICIPATION TODAY</a:t>
            </a:r>
          </a:p>
          <a:p>
            <a:endParaRPr lang="en-US"/>
          </a:p>
        </p:txBody>
      </p:sp>
      <p:sp>
        <p:nvSpPr>
          <p:cNvPr id="4" name="Slide Number Placeholder 3"/>
          <p:cNvSpPr>
            <a:spLocks noGrp="1"/>
          </p:cNvSpPr>
          <p:nvPr>
            <p:ph type="sldNum" sz="quarter" idx="5"/>
          </p:nvPr>
        </p:nvSpPr>
        <p:spPr/>
        <p:txBody>
          <a:bodyPr/>
          <a:lstStyle/>
          <a:p>
            <a:fld id="{D97BEA57-B478-A244-8045-469284E49C8D}" type="slidenum">
              <a:rPr lang="en-US" smtClean="0"/>
              <a:t>4</a:t>
            </a:fld>
            <a:endParaRPr lang="en-US"/>
          </a:p>
        </p:txBody>
      </p:sp>
    </p:spTree>
    <p:extLst>
      <p:ext uri="{BB962C8B-B14F-4D97-AF65-F5344CB8AC3E}">
        <p14:creationId xmlns:p14="http://schemas.microsoft.com/office/powerpoint/2010/main" val="363110257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a:t>Before the pandemic, we spent $33 billion dollars treating OA, and in the next 20 years, that number is expected to balloon to $67 billion dollars per year treating arthritis.</a:t>
            </a:r>
          </a:p>
          <a:p>
            <a:endParaRPr lang="en-US" b="0"/>
          </a:p>
          <a:p>
            <a:r>
              <a:rPr lang="en-US" b="1"/>
              <a:t>To put this into perspective:  </a:t>
            </a:r>
            <a:r>
              <a:rPr lang="en-US"/>
              <a:t>we spend more health care cost treating arthritis than Diabetes, Heart Failure and kidney failure COMBINED!  The only chronic disease we spend more money treating is chronic lung disease.  </a:t>
            </a:r>
          </a:p>
          <a:p>
            <a:endParaRPr lang="en-US"/>
          </a:p>
        </p:txBody>
      </p:sp>
      <p:sp>
        <p:nvSpPr>
          <p:cNvPr id="4" name="Slide Number Placeholder 3"/>
          <p:cNvSpPr>
            <a:spLocks noGrp="1"/>
          </p:cNvSpPr>
          <p:nvPr>
            <p:ph type="sldNum" sz="quarter" idx="5"/>
          </p:nvPr>
        </p:nvSpPr>
        <p:spPr/>
        <p:txBody>
          <a:bodyPr/>
          <a:lstStyle/>
          <a:p>
            <a:fld id="{D97BEA57-B478-A244-8045-469284E49C8D}" type="slidenum">
              <a:rPr lang="en-US" smtClean="0"/>
              <a:t>5</a:t>
            </a:fld>
            <a:endParaRPr lang="en-US"/>
          </a:p>
        </p:txBody>
      </p:sp>
    </p:spTree>
    <p:extLst>
      <p:ext uri="{BB962C8B-B14F-4D97-AF65-F5344CB8AC3E}">
        <p14:creationId xmlns:p14="http://schemas.microsoft.com/office/powerpoint/2010/main" val="334702120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Arthritis is a very common problem, one with very limited ability to prevent the disease.  There is no cure for arthritis and all our treatments are aimed at trying to reduce the progression of the disease and help the symptoms to improve quality of life of the person with arthritis.</a:t>
            </a:r>
          </a:p>
          <a:p>
            <a:endParaRPr lang="en-US"/>
          </a:p>
          <a:p>
            <a:r>
              <a:rPr lang="en-US"/>
              <a:t>It is the third most common self-reported chronic condition in Canada and the main cause of pain in patients +50.</a:t>
            </a:r>
          </a:p>
          <a:p>
            <a:r>
              <a:rPr lang="en-US"/>
              <a:t>It is most common in the knee, and more common in woman than men, and it does get worse as we all age.</a:t>
            </a:r>
          </a:p>
          <a:p>
            <a:r>
              <a:rPr lang="en-US"/>
              <a:t>Before the COVID pandemic, 1 in 6 persons in Canada has osteoarthritis.  By 2035 it is estimated that 1 in 4 Canadians will suffer with OA!</a:t>
            </a:r>
          </a:p>
          <a:p>
            <a:r>
              <a:rPr lang="en-US"/>
              <a:t>People with OA are more than 2x as likely to say their general health and mental health is not good compared to the general population.</a:t>
            </a:r>
          </a:p>
          <a:p>
            <a:r>
              <a:rPr lang="en-US"/>
              <a:t>70% of people with OA report having at least 1 other chronic condition compared to only 40% in the general population.</a:t>
            </a:r>
          </a:p>
          <a:p>
            <a:endParaRPr lang="en-US"/>
          </a:p>
          <a:p>
            <a:endParaRPr lang="en-US"/>
          </a:p>
        </p:txBody>
      </p:sp>
      <p:sp>
        <p:nvSpPr>
          <p:cNvPr id="4" name="Slide Number Placeholder 3"/>
          <p:cNvSpPr>
            <a:spLocks noGrp="1"/>
          </p:cNvSpPr>
          <p:nvPr>
            <p:ph type="sldNum" sz="quarter" idx="5"/>
          </p:nvPr>
        </p:nvSpPr>
        <p:spPr/>
        <p:txBody>
          <a:bodyPr/>
          <a:lstStyle/>
          <a:p>
            <a:fld id="{D97BEA57-B478-A244-8045-469284E49C8D}" type="slidenum">
              <a:rPr lang="en-US" smtClean="0"/>
              <a:t>6</a:t>
            </a:fld>
            <a:endParaRPr lang="en-US"/>
          </a:p>
        </p:txBody>
      </p:sp>
    </p:spTree>
    <p:extLst>
      <p:ext uri="{BB962C8B-B14F-4D97-AF65-F5344CB8AC3E}">
        <p14:creationId xmlns:p14="http://schemas.microsoft.com/office/powerpoint/2010/main" val="70603343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t>this slide demonstrate that OA affects everything we do in our daily lives, including playing with children (not grandchildren) because we see people in their 30’s and 40’s that are affected with arthritis</a:t>
            </a:r>
          </a:p>
          <a:p>
            <a:endParaRPr lang="en-US"/>
          </a:p>
        </p:txBody>
      </p:sp>
      <p:sp>
        <p:nvSpPr>
          <p:cNvPr id="4" name="Slide Number Placeholder 3"/>
          <p:cNvSpPr>
            <a:spLocks noGrp="1"/>
          </p:cNvSpPr>
          <p:nvPr>
            <p:ph type="sldNum" sz="quarter" idx="5"/>
          </p:nvPr>
        </p:nvSpPr>
        <p:spPr/>
        <p:txBody>
          <a:bodyPr/>
          <a:lstStyle/>
          <a:p>
            <a:fld id="{D97BEA57-B478-A244-8045-469284E49C8D}" type="slidenum">
              <a:rPr lang="en-US" smtClean="0"/>
              <a:t>7</a:t>
            </a:fld>
            <a:endParaRPr lang="en-US"/>
          </a:p>
        </p:txBody>
      </p:sp>
    </p:spTree>
    <p:extLst>
      <p:ext uri="{BB962C8B-B14F-4D97-AF65-F5344CB8AC3E}">
        <p14:creationId xmlns:p14="http://schemas.microsoft.com/office/powerpoint/2010/main" val="43215507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D97BEA57-B478-A244-8045-469284E49C8D}" type="slidenum">
              <a:rPr lang="en-US" smtClean="0"/>
              <a:t>8</a:t>
            </a:fld>
            <a:endParaRPr lang="en-US"/>
          </a:p>
        </p:txBody>
      </p:sp>
    </p:spTree>
    <p:extLst>
      <p:ext uri="{BB962C8B-B14F-4D97-AF65-F5344CB8AC3E}">
        <p14:creationId xmlns:p14="http://schemas.microsoft.com/office/powerpoint/2010/main" val="57426807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t>The knee is made of of two bones : the femur (thigh bone) and tibia (shin bone) stacked up like two blocks, and held together by 4 ligaments.  It moves like a hinge.  The ends of the bone are covered with cartilage (the white stuff on the picture).  Between the two ends of the bone is the meniscus, which is a special type of cartilage, that helps to shock absorb and transmit the forces of walking through the knee joint.</a:t>
            </a:r>
          </a:p>
          <a:p>
            <a:endParaRPr lang="en-US"/>
          </a:p>
        </p:txBody>
      </p:sp>
      <p:sp>
        <p:nvSpPr>
          <p:cNvPr id="4" name="Slide Number Placeholder 3"/>
          <p:cNvSpPr>
            <a:spLocks noGrp="1"/>
          </p:cNvSpPr>
          <p:nvPr>
            <p:ph type="sldNum" sz="quarter" idx="5"/>
          </p:nvPr>
        </p:nvSpPr>
        <p:spPr/>
        <p:txBody>
          <a:bodyPr/>
          <a:lstStyle/>
          <a:p>
            <a:fld id="{D97BEA57-B478-A244-8045-469284E49C8D}" type="slidenum">
              <a:rPr lang="en-US" smtClean="0"/>
              <a:t>9</a:t>
            </a:fld>
            <a:endParaRPr lang="en-US"/>
          </a:p>
        </p:txBody>
      </p:sp>
    </p:spTree>
    <p:extLst>
      <p:ext uri="{BB962C8B-B14F-4D97-AF65-F5344CB8AC3E}">
        <p14:creationId xmlns:p14="http://schemas.microsoft.com/office/powerpoint/2010/main" val="330191144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t>The hip is a different joint.  It is a deep ball and socket joint.  The ball comes off the top of the femur (thigh bone) and rotates in a socket in the pelvic bone.  There is a large capsule that covers over the hip joint, and inside the capsule, in a ring around the edge of the socket is a special type of cartilage called the labrum.  This is somewhat like the meniscus in the knee.</a:t>
            </a:r>
          </a:p>
          <a:p>
            <a:endParaRPr lang="en-US"/>
          </a:p>
        </p:txBody>
      </p:sp>
      <p:sp>
        <p:nvSpPr>
          <p:cNvPr id="4" name="Slide Number Placeholder 3"/>
          <p:cNvSpPr>
            <a:spLocks noGrp="1"/>
          </p:cNvSpPr>
          <p:nvPr>
            <p:ph type="sldNum" sz="quarter" idx="5"/>
          </p:nvPr>
        </p:nvSpPr>
        <p:spPr/>
        <p:txBody>
          <a:bodyPr/>
          <a:lstStyle/>
          <a:p>
            <a:fld id="{D97BEA57-B478-A244-8045-469284E49C8D}" type="slidenum">
              <a:rPr lang="en-US" smtClean="0"/>
              <a:t>10</a:t>
            </a:fld>
            <a:endParaRPr lang="en-US"/>
          </a:p>
        </p:txBody>
      </p:sp>
    </p:spTree>
    <p:extLst>
      <p:ext uri="{BB962C8B-B14F-4D97-AF65-F5344CB8AC3E}">
        <p14:creationId xmlns:p14="http://schemas.microsoft.com/office/powerpoint/2010/main" val="399808748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t>The shoulder is a very unique joint in the shoulder:  There is a very big ball on the end of your arm bone (</a:t>
            </a:r>
            <a:r>
              <a:rPr lang="en-US" err="1"/>
              <a:t>humerus</a:t>
            </a:r>
            <a:r>
              <a:rPr lang="en-US"/>
              <a:t>) that moves on a very flat socket that comes off your shoulder blade.  This is the only joint in the body that has 360 degrees of motion but it gains motion at the sacrifice of stability because the only thing holding the bone in the socket are a bunch of ligaments and tendons.  Like the hip the shoulder also has a lip of cartilage (the labrum) that encircles the socket and helps to keep the ball in the socket with shoulder movement.</a:t>
            </a:r>
          </a:p>
          <a:p>
            <a:endParaRPr lang="en-US"/>
          </a:p>
        </p:txBody>
      </p:sp>
      <p:sp>
        <p:nvSpPr>
          <p:cNvPr id="4" name="Slide Number Placeholder 3"/>
          <p:cNvSpPr>
            <a:spLocks noGrp="1"/>
          </p:cNvSpPr>
          <p:nvPr>
            <p:ph type="sldNum" sz="quarter" idx="5"/>
          </p:nvPr>
        </p:nvSpPr>
        <p:spPr/>
        <p:txBody>
          <a:bodyPr/>
          <a:lstStyle/>
          <a:p>
            <a:fld id="{D97BEA57-B478-A244-8045-469284E49C8D}" type="slidenum">
              <a:rPr lang="en-US" smtClean="0"/>
              <a:t>11</a:t>
            </a:fld>
            <a:endParaRPr lang="en-US"/>
          </a:p>
        </p:txBody>
      </p:sp>
    </p:spTree>
    <p:extLst>
      <p:ext uri="{BB962C8B-B14F-4D97-AF65-F5344CB8AC3E}">
        <p14:creationId xmlns:p14="http://schemas.microsoft.com/office/powerpoint/2010/main" val="241312182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7B1035F-EC57-332B-BC1E-EB018A3FA6C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DA257B0-4F2E-61D3-2D2D-0EF0C5185B1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3A1B9E5-57F3-6531-B0E1-E784E40022D7}"/>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The ankle is another unique joint because what we consider “ankle” movement is accomplished by two separate joints that work together to allow our foot to move in all directions to maintain contact with the ground and provide the propulsive force for gait.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The true ankle joint is the joint between the end of the tibia and fibula in the leg with the talus, which is the ‘top’ bone in the foot pictured here as the intersection between the yellow, blue and green bones.  The ankle moves the foot up and down, or flexes and extends the foot.</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The in-and-outward motion of the foot/ankle comes from the subtalar joint which is the intersection between the green and orange colored bones on the picture above.</a:t>
            </a:r>
          </a:p>
        </p:txBody>
      </p:sp>
      <p:sp>
        <p:nvSpPr>
          <p:cNvPr id="4" name="Slide Number Placeholder 3">
            <a:extLst>
              <a:ext uri="{FF2B5EF4-FFF2-40B4-BE49-F238E27FC236}">
                <a16:creationId xmlns:a16="http://schemas.microsoft.com/office/drawing/2014/main" id="{0BD204B5-3092-2BD1-0850-5C92C6181E28}"/>
              </a:ext>
            </a:extLst>
          </p:cNvPr>
          <p:cNvSpPr>
            <a:spLocks noGrp="1"/>
          </p:cNvSpPr>
          <p:nvPr>
            <p:ph type="sldNum" sz="quarter" idx="5"/>
          </p:nvPr>
        </p:nvSpPr>
        <p:spPr/>
        <p:txBody>
          <a:bodyPr/>
          <a:lstStyle/>
          <a:p>
            <a:fld id="{D97BEA57-B478-A244-8045-469284E49C8D}" type="slidenum">
              <a:rPr lang="en-US" smtClean="0"/>
              <a:t>12</a:t>
            </a:fld>
            <a:endParaRPr lang="en-US"/>
          </a:p>
        </p:txBody>
      </p:sp>
    </p:spTree>
    <p:extLst>
      <p:ext uri="{BB962C8B-B14F-4D97-AF65-F5344CB8AC3E}">
        <p14:creationId xmlns:p14="http://schemas.microsoft.com/office/powerpoint/2010/main" val="92869228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In medical jargon, ‘</a:t>
            </a:r>
            <a:r>
              <a:rPr lang="en-US" err="1"/>
              <a:t>arthro</a:t>
            </a:r>
            <a:r>
              <a:rPr lang="en-US"/>
              <a:t>’ means joint and ‘itis’ means inflammation.  So arthritis is the inflammation of a joint that results in the damage to and wearing away of the cartilage that caps the ends of the bones.  This causes pain stiffness, swelling, reduced ROM and warmth of the joint involved.  </a:t>
            </a:r>
          </a:p>
          <a:p>
            <a:endParaRPr lang="en-US"/>
          </a:p>
          <a:p>
            <a:r>
              <a:rPr lang="en-US"/>
              <a:t>You can see a normal knee in this picture on the left with the blue arrows;  the black line between the arrows is not empty space, rather that is where the cartilage that caps the ends of the bones is.  There is no calcium in cartilage so you don’t ‘see’ it directly on an </a:t>
            </a:r>
            <a:r>
              <a:rPr lang="en-US" err="1"/>
              <a:t>xray</a:t>
            </a:r>
            <a:r>
              <a:rPr lang="en-US"/>
              <a:t>.  Rather when we are looking at an </a:t>
            </a:r>
            <a:r>
              <a:rPr lang="en-US" err="1"/>
              <a:t>xray</a:t>
            </a:r>
            <a:r>
              <a:rPr lang="en-US"/>
              <a:t> of an arthritic joint, what we see is the consequences of the loss of the cartilage, like the picture on the right with the red arrows where there is no joint space any longer because the cartilage has been worn away in the knee and the bones are rubbing on each other.</a:t>
            </a:r>
          </a:p>
          <a:p>
            <a:endParaRPr lang="en-US"/>
          </a:p>
        </p:txBody>
      </p:sp>
      <p:sp>
        <p:nvSpPr>
          <p:cNvPr id="4" name="Slide Number Placeholder 3"/>
          <p:cNvSpPr>
            <a:spLocks noGrp="1"/>
          </p:cNvSpPr>
          <p:nvPr>
            <p:ph type="sldNum" sz="quarter" idx="5"/>
          </p:nvPr>
        </p:nvSpPr>
        <p:spPr/>
        <p:txBody>
          <a:bodyPr/>
          <a:lstStyle/>
          <a:p>
            <a:fld id="{D97BEA57-B478-A244-8045-469284E49C8D}" type="slidenum">
              <a:rPr lang="en-US" smtClean="0"/>
              <a:t>13</a:t>
            </a:fld>
            <a:endParaRPr lang="en-US"/>
          </a:p>
        </p:txBody>
      </p:sp>
    </p:spTree>
    <p:extLst>
      <p:ext uri="{BB962C8B-B14F-4D97-AF65-F5344CB8AC3E}">
        <p14:creationId xmlns:p14="http://schemas.microsoft.com/office/powerpoint/2010/main" val="372125268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When we are talking about arthritis, we are talking about the ARTICULAR cartilage, or the cartilage that caps the ends of the bones. </a:t>
            </a:r>
          </a:p>
          <a:p>
            <a:endParaRPr lang="en-US"/>
          </a:p>
          <a:p>
            <a:r>
              <a:rPr lang="en-US"/>
              <a:t>In the knee there is a special cartilage called the meniscus.  This is a C-shaped piece of cartilage that sits between the bone ends.  If you have arthritis, you will have a tear in the meniscus.  If we go back to the previous slide of the arthritic knee with bone rubbing on bone…. (go back to the previous slide to demonstrate this) you can understand that the meniscus between the bone end WILL get ground up by the bone rubbing on bone process of arthritis.  </a:t>
            </a:r>
          </a:p>
          <a:p>
            <a:endParaRPr lang="en-US"/>
          </a:p>
          <a:p>
            <a:r>
              <a:rPr lang="en-US"/>
              <a:t>We know that 95% of people with OA have meniscal tears.  IT IS EXPECTED.  So an MRI to demonstrate a meniscal tear won’t change the treatment you need, and cutting out the meniscal tear won’t improve your pain or knee function because all you do is remove the spacer from between the bone ends and you don’t change the fact that there is still no cartilage in the knee with bone rubbing on bone.  Surgery for meniscal tears in the presence of arthritis in the knee won’t help.</a:t>
            </a:r>
          </a:p>
          <a:p>
            <a:endParaRPr lang="en-US"/>
          </a:p>
          <a:p>
            <a:r>
              <a:rPr lang="en-US"/>
              <a:t>The labrum in the hip and shoulder is sort of like the meniscus in the knee, and we expect to see tears in the labrum of the hip and shoulder in persons over 50 and those with arthritis in the joint.</a:t>
            </a:r>
          </a:p>
          <a:p>
            <a:endParaRPr lang="en-US"/>
          </a:p>
        </p:txBody>
      </p:sp>
      <p:sp>
        <p:nvSpPr>
          <p:cNvPr id="4" name="Slide Number Placeholder 3"/>
          <p:cNvSpPr>
            <a:spLocks noGrp="1"/>
          </p:cNvSpPr>
          <p:nvPr>
            <p:ph type="sldNum" sz="quarter" idx="5"/>
          </p:nvPr>
        </p:nvSpPr>
        <p:spPr/>
        <p:txBody>
          <a:bodyPr/>
          <a:lstStyle/>
          <a:p>
            <a:fld id="{D97BEA57-B478-A244-8045-469284E49C8D}" type="slidenum">
              <a:rPr lang="en-US" smtClean="0"/>
              <a:t>14</a:t>
            </a:fld>
            <a:endParaRPr lang="en-US"/>
          </a:p>
        </p:txBody>
      </p:sp>
    </p:spTree>
    <p:extLst>
      <p:ext uri="{BB962C8B-B14F-4D97-AF65-F5344CB8AC3E}">
        <p14:creationId xmlns:p14="http://schemas.microsoft.com/office/powerpoint/2010/main" val="117146305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So: everyone wants to know why they have arthritis:  Well, this is something I jokingly say you can blame your parents for because there is a strong GENETIC influence to develop arthritis.</a:t>
            </a:r>
          </a:p>
          <a:p>
            <a:endParaRPr lang="en-US"/>
          </a:p>
          <a:p>
            <a:r>
              <a:rPr lang="en-US"/>
              <a:t>But OBESITY is also a big factor in arthritis, and it is more than just the added weight being carried on joints that contributes to arthritis.  Rather there are chemicals produced in fat tissue called adipokines and leptin.  These are chemicals that induce inflammation and they </a:t>
            </a:r>
            <a:r>
              <a:rPr lang="en-US" sz="1200" kern="1200">
                <a:solidFill>
                  <a:schemeClr val="tx1"/>
                </a:solidFill>
                <a:effectLst/>
                <a:latin typeface="+mn-lt"/>
                <a:ea typeface="MS PGothic" panose="020B0600070205080204" pitchFamily="34" charset="-128"/>
                <a:cs typeface="Geneva" charset="0"/>
              </a:rPr>
              <a:t>have been implicated in degenerative and inflammatory processes in joints.  Obese individuals have higher concentration of  leptin and research identified that leptin influenced the metabolism of cells in the cartilage and creates an inflammatory environment, which leads to the progressive cartilage injury and loss in the joint.</a:t>
            </a:r>
          </a:p>
          <a:p>
            <a:endParaRPr lang="en-US" sz="1200" kern="1200">
              <a:solidFill>
                <a:schemeClr val="tx1"/>
              </a:solidFill>
              <a:effectLst/>
              <a:latin typeface="+mn-lt"/>
              <a:ea typeface="MS PGothic" panose="020B0600070205080204" pitchFamily="34" charset="-128"/>
              <a:cs typeface="Geneva" charset="0"/>
            </a:endParaRPr>
          </a:p>
          <a:p>
            <a:r>
              <a:rPr lang="en-US" sz="1200" kern="1200">
                <a:solidFill>
                  <a:schemeClr val="tx1"/>
                </a:solidFill>
                <a:effectLst/>
                <a:latin typeface="+mn-lt"/>
                <a:ea typeface="MS PGothic" panose="020B0600070205080204" pitchFamily="34" charset="-128"/>
                <a:cs typeface="Geneva" charset="0"/>
              </a:rPr>
              <a:t>And PREVIOUS TRAUMA to the joint surface is another big factor to cause arthritis.  We have a generation of people that grew up being active and they had injuries, that as a kid, we didn’t think much of because kids heal easily and quickly, but those injuries then become arthritis with time.</a:t>
            </a:r>
            <a:endParaRPr lang="en-US"/>
          </a:p>
          <a:p>
            <a:endParaRPr lang="en-US"/>
          </a:p>
        </p:txBody>
      </p:sp>
      <p:sp>
        <p:nvSpPr>
          <p:cNvPr id="4" name="Slide Number Placeholder 3"/>
          <p:cNvSpPr>
            <a:spLocks noGrp="1"/>
          </p:cNvSpPr>
          <p:nvPr>
            <p:ph type="sldNum" sz="quarter" idx="5"/>
          </p:nvPr>
        </p:nvSpPr>
        <p:spPr/>
        <p:txBody>
          <a:bodyPr/>
          <a:lstStyle/>
          <a:p>
            <a:fld id="{D97BEA57-B478-A244-8045-469284E49C8D}" type="slidenum">
              <a:rPr lang="en-US" smtClean="0"/>
              <a:t>15</a:t>
            </a:fld>
            <a:endParaRPr lang="en-US"/>
          </a:p>
        </p:txBody>
      </p:sp>
    </p:spTree>
    <p:extLst>
      <p:ext uri="{BB962C8B-B14F-4D97-AF65-F5344CB8AC3E}">
        <p14:creationId xmlns:p14="http://schemas.microsoft.com/office/powerpoint/2010/main" val="190552731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t>This is a busy slide, but it is meant to show you that as much as we may still refer to arthritis from “wear and tear” it is a much more complicated disease than just that.  There are a number of factors that create abnormal cartilage and abnormal stresses on joints that together compromise the cartilage.  then with time and ongoing physical and chemical changes to the joint, the cartilage breaks down and the arthritis progresses.</a:t>
            </a:r>
          </a:p>
          <a:p>
            <a:endParaRPr lang="en-US"/>
          </a:p>
        </p:txBody>
      </p:sp>
      <p:sp>
        <p:nvSpPr>
          <p:cNvPr id="4" name="Slide Number Placeholder 3"/>
          <p:cNvSpPr>
            <a:spLocks noGrp="1"/>
          </p:cNvSpPr>
          <p:nvPr>
            <p:ph type="sldNum" sz="quarter" idx="5"/>
          </p:nvPr>
        </p:nvSpPr>
        <p:spPr/>
        <p:txBody>
          <a:bodyPr/>
          <a:lstStyle/>
          <a:p>
            <a:fld id="{D97BEA57-B478-A244-8045-469284E49C8D}" type="slidenum">
              <a:rPr lang="en-US" smtClean="0"/>
              <a:t>16</a:t>
            </a:fld>
            <a:endParaRPr lang="en-US"/>
          </a:p>
        </p:txBody>
      </p:sp>
    </p:spTree>
    <p:extLst>
      <p:ext uri="{BB962C8B-B14F-4D97-AF65-F5344CB8AC3E}">
        <p14:creationId xmlns:p14="http://schemas.microsoft.com/office/powerpoint/2010/main" val="369066423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t>Although most of you on this call this morning have knee, hip or shoulder arthritis, it can affect ANY  joint in the body;  and it is quite common in the fingers and the base of the thumb in the hand.</a:t>
            </a:r>
          </a:p>
          <a:p>
            <a:endParaRPr lang="en-US"/>
          </a:p>
        </p:txBody>
      </p:sp>
      <p:sp>
        <p:nvSpPr>
          <p:cNvPr id="4" name="Slide Number Placeholder 3"/>
          <p:cNvSpPr>
            <a:spLocks noGrp="1"/>
          </p:cNvSpPr>
          <p:nvPr>
            <p:ph type="sldNum" sz="quarter" idx="5"/>
          </p:nvPr>
        </p:nvSpPr>
        <p:spPr/>
        <p:txBody>
          <a:bodyPr/>
          <a:lstStyle/>
          <a:p>
            <a:fld id="{D97BEA57-B478-A244-8045-469284E49C8D}" type="slidenum">
              <a:rPr lang="en-US" smtClean="0"/>
              <a:t>17</a:t>
            </a:fld>
            <a:endParaRPr lang="en-US"/>
          </a:p>
        </p:txBody>
      </p:sp>
    </p:spTree>
    <p:extLst>
      <p:ext uri="{BB962C8B-B14F-4D97-AF65-F5344CB8AC3E}">
        <p14:creationId xmlns:p14="http://schemas.microsoft.com/office/powerpoint/2010/main" val="129360382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t>This slide:  explain that arthritic joint pain is from several sources: from bone, nerves, capsule, synovial fluid</a:t>
            </a:r>
          </a:p>
          <a:p>
            <a:endParaRPr lang="en-US"/>
          </a:p>
        </p:txBody>
      </p:sp>
      <p:sp>
        <p:nvSpPr>
          <p:cNvPr id="4" name="Slide Number Placeholder 3"/>
          <p:cNvSpPr>
            <a:spLocks noGrp="1"/>
          </p:cNvSpPr>
          <p:nvPr>
            <p:ph type="sldNum" sz="quarter" idx="5"/>
          </p:nvPr>
        </p:nvSpPr>
        <p:spPr/>
        <p:txBody>
          <a:bodyPr/>
          <a:lstStyle/>
          <a:p>
            <a:fld id="{D97BEA57-B478-A244-8045-469284E49C8D}" type="slidenum">
              <a:rPr lang="en-US" smtClean="0"/>
              <a:t>18</a:t>
            </a:fld>
            <a:endParaRPr lang="en-US"/>
          </a:p>
        </p:txBody>
      </p:sp>
    </p:spTree>
    <p:extLst>
      <p:ext uri="{BB962C8B-B14F-4D97-AF65-F5344CB8AC3E}">
        <p14:creationId xmlns:p14="http://schemas.microsoft.com/office/powerpoint/2010/main" val="204032520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Today we are talking about OSTEOARTHRITIS,</a:t>
            </a:r>
          </a:p>
          <a:p>
            <a:endParaRPr lang="en-US"/>
          </a:p>
          <a:p>
            <a:r>
              <a:rPr lang="en-US"/>
              <a:t>There are other forms of arthritis that are rheumatologic in nature, that are autoimmune like RA, PA, arthritis associate with CD… but it is possible to have OA along with these other rheumatologic diseases.</a:t>
            </a:r>
          </a:p>
          <a:p>
            <a:endParaRPr lang="en-US"/>
          </a:p>
        </p:txBody>
      </p:sp>
      <p:sp>
        <p:nvSpPr>
          <p:cNvPr id="4" name="Slide Number Placeholder 3"/>
          <p:cNvSpPr>
            <a:spLocks noGrp="1"/>
          </p:cNvSpPr>
          <p:nvPr>
            <p:ph type="sldNum" sz="quarter" idx="5"/>
          </p:nvPr>
        </p:nvSpPr>
        <p:spPr/>
        <p:txBody>
          <a:bodyPr/>
          <a:lstStyle/>
          <a:p>
            <a:fld id="{D97BEA57-B478-A244-8045-469284E49C8D}" type="slidenum">
              <a:rPr lang="en-US" smtClean="0"/>
              <a:t>19</a:t>
            </a:fld>
            <a:endParaRPr lang="en-US"/>
          </a:p>
        </p:txBody>
      </p:sp>
    </p:spTree>
    <p:extLst>
      <p:ext uri="{BB962C8B-B14F-4D97-AF65-F5344CB8AC3E}">
        <p14:creationId xmlns:p14="http://schemas.microsoft.com/office/powerpoint/2010/main" val="160027221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Arthritis is easy to diagnose, and you don’t need an </a:t>
            </a:r>
            <a:r>
              <a:rPr lang="en-US" err="1"/>
              <a:t>xray</a:t>
            </a:r>
            <a:r>
              <a:rPr lang="en-US"/>
              <a:t> to make the diagnosis.</a:t>
            </a:r>
          </a:p>
          <a:p>
            <a:endParaRPr lang="en-US"/>
          </a:p>
          <a:p>
            <a:r>
              <a:rPr lang="en-US"/>
              <a:t>In someone over the age of 38, who has the non-traumatic onset of pain, swelling, stiffness that lasts less than 30 min in the morning, this is arthritis until proven otherwise.  </a:t>
            </a:r>
          </a:p>
          <a:p>
            <a:endParaRPr lang="en-US"/>
          </a:p>
          <a:p>
            <a:r>
              <a:rPr lang="en-US"/>
              <a:t>On physical exam you will find that the joint is enlarged, the knee may be more bow-legged or knock-kneed.  The joint may be warm to the touch, and swollen, there is often a crunching or grinding sensation in the joint.</a:t>
            </a:r>
          </a:p>
          <a:p>
            <a:endParaRPr lang="en-US"/>
          </a:p>
          <a:p>
            <a:r>
              <a:rPr lang="en-US"/>
              <a:t>An </a:t>
            </a:r>
            <a:r>
              <a:rPr lang="en-US" err="1"/>
              <a:t>xray</a:t>
            </a:r>
            <a:r>
              <a:rPr lang="en-US"/>
              <a:t> will support the clinical diagnosis and what we are looking for is narrowing of the joint space, sometimes we see new spurs of bone that form off the edge of the joint (called osteophytes).  The bone underlying the joint surface can develop cysts in the bone from the extra joint fluid getting pushed into the bone, and the bone underlying the thinning cartilage often gets really dense and hard and looks ‘whiter’ on the </a:t>
            </a:r>
            <a:r>
              <a:rPr lang="en-US" err="1"/>
              <a:t>xray</a:t>
            </a:r>
            <a:r>
              <a:rPr lang="en-US"/>
              <a:t> (sclerosis).</a:t>
            </a:r>
          </a:p>
          <a:p>
            <a:endParaRPr lang="en-US"/>
          </a:p>
          <a:p>
            <a:r>
              <a:rPr lang="en-US" err="1"/>
              <a:t>AnMRI</a:t>
            </a:r>
            <a:r>
              <a:rPr lang="en-US"/>
              <a:t> is not required to diagnose arthritis, as everything you need to know is demonstrated on the </a:t>
            </a:r>
            <a:r>
              <a:rPr lang="en-US" err="1"/>
              <a:t>Xray</a:t>
            </a:r>
            <a:r>
              <a:rPr lang="en-US"/>
              <a:t> – and we presume that the meniscus is torn because 95% of arthritic knees have meniscal tears.  There is no value in an US to assess the arthritic knee structures, as the US cannot image what you want to see in arthritis. </a:t>
            </a:r>
          </a:p>
          <a:p>
            <a:endParaRPr lang="en-US"/>
          </a:p>
        </p:txBody>
      </p:sp>
      <p:sp>
        <p:nvSpPr>
          <p:cNvPr id="4" name="Slide Number Placeholder 3"/>
          <p:cNvSpPr>
            <a:spLocks noGrp="1"/>
          </p:cNvSpPr>
          <p:nvPr>
            <p:ph type="sldNum" sz="quarter" idx="5"/>
          </p:nvPr>
        </p:nvSpPr>
        <p:spPr/>
        <p:txBody>
          <a:bodyPr/>
          <a:lstStyle/>
          <a:p>
            <a:fld id="{D97BEA57-B478-A244-8045-469284E49C8D}" type="slidenum">
              <a:rPr lang="en-US" smtClean="0"/>
              <a:t>20</a:t>
            </a:fld>
            <a:endParaRPr lang="en-US"/>
          </a:p>
        </p:txBody>
      </p:sp>
    </p:spTree>
    <p:extLst>
      <p:ext uri="{BB962C8B-B14F-4D97-AF65-F5344CB8AC3E}">
        <p14:creationId xmlns:p14="http://schemas.microsoft.com/office/powerpoint/2010/main" val="285018881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This slide is a little confusing, but we have added it here for those of you who like to read up on the things that ail you, because if you are reading about arthritis, you may find reference to a </a:t>
            </a:r>
            <a:r>
              <a:rPr lang="en-US" err="1"/>
              <a:t>Kellgren</a:t>
            </a:r>
            <a:r>
              <a:rPr lang="en-US"/>
              <a:t>-Lawrence  - or KL – grade of arthritis.  This is something that is only used in research as a means of trying to standardize what is a very subjective way to grade arthritis.  But this is NOT relevant when it comes to clinical treatment or management of arthritis because the severity of the arthritis process is only very weakly correlated to pain or the </a:t>
            </a:r>
            <a:r>
              <a:rPr lang="en-US" err="1"/>
              <a:t>xray</a:t>
            </a:r>
            <a:r>
              <a:rPr lang="en-US"/>
              <a:t> findings.  That means that you can see horrible looking </a:t>
            </a:r>
            <a:r>
              <a:rPr lang="en-US" err="1"/>
              <a:t>xrays</a:t>
            </a:r>
            <a:r>
              <a:rPr lang="en-US"/>
              <a:t> and the person may not have much pain, or you can see </a:t>
            </a:r>
            <a:r>
              <a:rPr lang="en-US" err="1"/>
              <a:t>xrays</a:t>
            </a:r>
            <a:r>
              <a:rPr lang="en-US"/>
              <a:t> with very little arthritic changes and the person complains bitterly of pain.  Therefore we diagnose – and treat – arthritis based on the clinical findings, pain and function.</a:t>
            </a:r>
          </a:p>
          <a:p>
            <a:endParaRPr lang="en-US"/>
          </a:p>
          <a:p>
            <a:r>
              <a:rPr lang="en-US"/>
              <a:t>Using the </a:t>
            </a:r>
            <a:r>
              <a:rPr lang="en-US" err="1"/>
              <a:t>Kellgren</a:t>
            </a:r>
            <a:r>
              <a:rPr lang="en-US"/>
              <a:t>-Lawrence radiographic grading system:</a:t>
            </a:r>
          </a:p>
          <a:p>
            <a:r>
              <a:rPr lang="en-US"/>
              <a:t>Grade 1 OA involves doubtful joint space narrowing (JSN) and minimal cartilage loss. </a:t>
            </a:r>
          </a:p>
          <a:p>
            <a:r>
              <a:rPr lang="en-US"/>
              <a:t>In Grade II, some JSN is occurring, and osteophytes are present. </a:t>
            </a:r>
          </a:p>
          <a:p>
            <a:r>
              <a:rPr lang="en-US"/>
              <a:t>Grade III OA involves moderate JSN and possible bond-end deformity. </a:t>
            </a:r>
          </a:p>
          <a:p>
            <a:r>
              <a:rPr lang="en-US"/>
              <a:t>By Grade IV, large osteophytes are present, JSN is marked, and there is severe loss of cartilage</a:t>
            </a:r>
          </a:p>
        </p:txBody>
      </p:sp>
      <p:sp>
        <p:nvSpPr>
          <p:cNvPr id="4" name="Slide Number Placeholder 3"/>
          <p:cNvSpPr>
            <a:spLocks noGrp="1"/>
          </p:cNvSpPr>
          <p:nvPr>
            <p:ph type="sldNum" sz="quarter" idx="5"/>
          </p:nvPr>
        </p:nvSpPr>
        <p:spPr/>
        <p:txBody>
          <a:bodyPr/>
          <a:lstStyle/>
          <a:p>
            <a:fld id="{D97BEA57-B478-A244-8045-469284E49C8D}" type="slidenum">
              <a:rPr lang="en-US" smtClean="0"/>
              <a:t>21</a:t>
            </a:fld>
            <a:endParaRPr lang="en-US"/>
          </a:p>
        </p:txBody>
      </p:sp>
    </p:spTree>
    <p:extLst>
      <p:ext uri="{BB962C8B-B14F-4D97-AF65-F5344CB8AC3E}">
        <p14:creationId xmlns:p14="http://schemas.microsoft.com/office/powerpoint/2010/main" val="59967587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D97BEA57-B478-A244-8045-469284E49C8D}" type="slidenum">
              <a:rPr lang="en-US" smtClean="0"/>
              <a:t>22</a:t>
            </a:fld>
            <a:endParaRPr lang="en-US"/>
          </a:p>
        </p:txBody>
      </p:sp>
    </p:spTree>
    <p:extLst>
      <p:ext uri="{BB962C8B-B14F-4D97-AF65-F5344CB8AC3E}">
        <p14:creationId xmlns:p14="http://schemas.microsoft.com/office/powerpoint/2010/main" val="165573833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We are going to pause here before we move on to discuss treatment to see if there are any questions about arthritis, and what it is.</a:t>
            </a:r>
          </a:p>
          <a:p>
            <a:endParaRPr lang="en-US"/>
          </a:p>
          <a:p>
            <a:r>
              <a:rPr lang="en-US"/>
              <a:t>Okay, then we are going to move on to what everyone really wants to learn, which is how to treat arthritis.  We are going to focus on the treatments that medical literature outlines that there is evidence that the treatment works.  We are not going to discuss unproven things that don’t have any scientific basis to using them.</a:t>
            </a:r>
          </a:p>
          <a:p>
            <a:endParaRPr lang="en-US"/>
          </a:p>
          <a:p>
            <a:r>
              <a:rPr lang="en-US"/>
              <a:t>We always start with the non-drug related treatments and maximize that before adding in any medications and/or injections.</a:t>
            </a:r>
          </a:p>
          <a:p>
            <a:endParaRPr lang="en-US"/>
          </a:p>
        </p:txBody>
      </p:sp>
      <p:sp>
        <p:nvSpPr>
          <p:cNvPr id="4" name="Slide Number Placeholder 3"/>
          <p:cNvSpPr>
            <a:spLocks noGrp="1"/>
          </p:cNvSpPr>
          <p:nvPr>
            <p:ph type="sldNum" sz="quarter" idx="5"/>
          </p:nvPr>
        </p:nvSpPr>
        <p:spPr/>
        <p:txBody>
          <a:bodyPr/>
          <a:lstStyle/>
          <a:p>
            <a:fld id="{D97BEA57-B478-A244-8045-469284E49C8D}" type="slidenum">
              <a:rPr lang="en-US" smtClean="0"/>
              <a:t>23</a:t>
            </a:fld>
            <a:endParaRPr lang="en-US"/>
          </a:p>
        </p:txBody>
      </p:sp>
    </p:spTree>
    <p:extLst>
      <p:ext uri="{BB962C8B-B14F-4D97-AF65-F5344CB8AC3E}">
        <p14:creationId xmlns:p14="http://schemas.microsoft.com/office/powerpoint/2010/main" val="344915554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t>This is a list of the non-drug related treatments that are recommended for arthritis, and you can see that the number one thing is exercise:  many patients do better just with appropriate exercises, avoiding prolonged or excessive impact loading and strengthening supporting muscles</a:t>
            </a:r>
          </a:p>
          <a:p>
            <a:endParaRPr lang="en-US"/>
          </a:p>
        </p:txBody>
      </p:sp>
      <p:sp>
        <p:nvSpPr>
          <p:cNvPr id="4" name="Slide Number Placeholder 3"/>
          <p:cNvSpPr>
            <a:spLocks noGrp="1"/>
          </p:cNvSpPr>
          <p:nvPr>
            <p:ph type="sldNum" sz="quarter" idx="5"/>
          </p:nvPr>
        </p:nvSpPr>
        <p:spPr/>
        <p:txBody>
          <a:bodyPr/>
          <a:lstStyle/>
          <a:p>
            <a:fld id="{D97BEA57-B478-A244-8045-469284E49C8D}" type="slidenum">
              <a:rPr lang="en-US" smtClean="0"/>
              <a:t>24</a:t>
            </a:fld>
            <a:endParaRPr lang="en-US"/>
          </a:p>
        </p:txBody>
      </p:sp>
    </p:spTree>
    <p:extLst>
      <p:ext uri="{BB962C8B-B14F-4D97-AF65-F5344CB8AC3E}">
        <p14:creationId xmlns:p14="http://schemas.microsoft.com/office/powerpoint/2010/main" val="2541054362"/>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457200" rtl="0" eaLnBrk="0" fontAlgn="base" latinLnBrk="0" hangingPunct="0">
              <a:lnSpc>
                <a:spcPct val="100000"/>
              </a:lnSpc>
              <a:spcBef>
                <a:spcPct val="30000"/>
              </a:spcBef>
              <a:spcAft>
                <a:spcPct val="0"/>
              </a:spcAft>
              <a:buClrTx/>
              <a:buSzTx/>
              <a:buFontTx/>
              <a:buNone/>
              <a:tabLst/>
              <a:defRPr/>
            </a:pPr>
            <a:r>
              <a:rPr lang="en-CA" altLang="en-US" b="1" dirty="0"/>
              <a:t>Exercise is the most important part of treating arthritis.  Exercise is a powerful tool in the treatment of OA. While exercise cannot cure OA, it is important in maximizing function and improving quality of life. A carefully planned exercise program can help to slow or reverse the body’s response to joint pathology </a:t>
            </a:r>
            <a:r>
              <a:rPr lang="en-CA" altLang="en-US" dirty="0"/>
              <a:t>by increasing flexibility, strength and endurance; address impairments, functional limitations and disabilities resulting from arthritis; and improve overall health.   </a:t>
            </a:r>
          </a:p>
          <a:p>
            <a:pPr marL="0" marR="0" lvl="0" indent="0" algn="l" defTabSz="457200" rtl="0" eaLnBrk="0" fontAlgn="base" latinLnBrk="0" hangingPunct="0">
              <a:lnSpc>
                <a:spcPct val="100000"/>
              </a:lnSpc>
              <a:spcBef>
                <a:spcPct val="30000"/>
              </a:spcBef>
              <a:spcAft>
                <a:spcPct val="0"/>
              </a:spcAft>
              <a:buClrTx/>
              <a:buSzTx/>
              <a:buFontTx/>
              <a:buNone/>
              <a:tabLst/>
              <a:defRPr/>
            </a:pPr>
            <a:endParaRPr lang="en-CA" altLang="en-US" dirty="0"/>
          </a:p>
          <a:p>
            <a:pPr marL="0" marR="0" lvl="0" indent="0" algn="l" defTabSz="457200" rtl="0" eaLnBrk="0" fontAlgn="base" latinLnBrk="0" hangingPunct="0">
              <a:lnSpc>
                <a:spcPct val="100000"/>
              </a:lnSpc>
              <a:spcBef>
                <a:spcPct val="30000"/>
              </a:spcBef>
              <a:spcAft>
                <a:spcPct val="0"/>
              </a:spcAft>
              <a:buClrTx/>
              <a:buSzTx/>
              <a:buFontTx/>
              <a:buNone/>
              <a:tabLst/>
              <a:defRPr/>
            </a:pPr>
            <a:r>
              <a:rPr lang="en-CA" altLang="en-US" dirty="0"/>
              <a:t>This needs to be a DAILY home exercise program, ideally that is prescribed by a physical therapist to address your specific weaknesses.  And as your arthritis progresses, and as you continue with a daily exercise program, your needs will change, so touching base with a good PT who understands arthritis and can </a:t>
            </a:r>
            <a:r>
              <a:rPr lang="en-CA" altLang="en-US" dirty="0" err="1"/>
              <a:t>tweek</a:t>
            </a:r>
            <a:r>
              <a:rPr lang="en-CA" altLang="en-US" dirty="0"/>
              <a:t> your program 3-4 times a year is ideal.</a:t>
            </a:r>
          </a:p>
          <a:p>
            <a:pPr marL="0" marR="0" lvl="0" indent="0" algn="l" defTabSz="457200" rtl="0" eaLnBrk="0" fontAlgn="base" latinLnBrk="0" hangingPunct="0">
              <a:lnSpc>
                <a:spcPct val="100000"/>
              </a:lnSpc>
              <a:spcBef>
                <a:spcPct val="30000"/>
              </a:spcBef>
              <a:spcAft>
                <a:spcPct val="0"/>
              </a:spcAft>
              <a:buClrTx/>
              <a:buSzTx/>
              <a:buFontTx/>
              <a:buNone/>
              <a:tabLst/>
              <a:defRPr/>
            </a:pPr>
            <a:endParaRPr lang="en-CA" altLang="en-US" dirty="0"/>
          </a:p>
          <a:p>
            <a:pPr marL="0" marR="0" lvl="0" indent="0" algn="l" defTabSz="457200" rtl="0" eaLnBrk="0" fontAlgn="base" latinLnBrk="0" hangingPunct="0">
              <a:lnSpc>
                <a:spcPct val="100000"/>
              </a:lnSpc>
              <a:spcBef>
                <a:spcPct val="30000"/>
              </a:spcBef>
              <a:spcAft>
                <a:spcPct val="0"/>
              </a:spcAft>
              <a:buClrTx/>
              <a:buSzTx/>
              <a:buFontTx/>
              <a:buNone/>
              <a:tabLst/>
              <a:defRPr/>
            </a:pPr>
            <a:r>
              <a:rPr lang="en-CA" altLang="en-US" dirty="0"/>
              <a:t>For those who may not have access to a physical therapist to get a program tailored to your needs, we do have a basic, 4 stage arthritis exercise program on the MacEwan University website that you can work through at your own pace.  It is available on the website, and the QR code on this slide will link you to that site.  </a:t>
            </a:r>
          </a:p>
          <a:p>
            <a:endParaRPr lang="en-US" dirty="0"/>
          </a:p>
        </p:txBody>
      </p:sp>
      <p:sp>
        <p:nvSpPr>
          <p:cNvPr id="4" name="Slide Number Placeholder 3"/>
          <p:cNvSpPr>
            <a:spLocks noGrp="1"/>
          </p:cNvSpPr>
          <p:nvPr>
            <p:ph type="sldNum" sz="quarter" idx="5"/>
          </p:nvPr>
        </p:nvSpPr>
        <p:spPr/>
        <p:txBody>
          <a:bodyPr/>
          <a:lstStyle/>
          <a:p>
            <a:fld id="{D97BEA57-B478-A244-8045-469284E49C8D}" type="slidenum">
              <a:rPr lang="en-US" smtClean="0"/>
              <a:t>25</a:t>
            </a:fld>
            <a:endParaRPr lang="en-US"/>
          </a:p>
        </p:txBody>
      </p:sp>
    </p:spTree>
    <p:extLst>
      <p:ext uri="{BB962C8B-B14F-4D97-AF65-F5344CB8AC3E}">
        <p14:creationId xmlns:p14="http://schemas.microsoft.com/office/powerpoint/2010/main" val="3324162325"/>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Physical therapy and exercise in managing arthritis is so important that a group of researchers in Denmark have created GLA:D – which is the GOOD LIVING WITH ARTHRITIS IN DENMARK program.  We brought it to Canada about 10 years ago.  This is a very well researched very successful exercise program for people with hip and knee arthritis.  The GLA:D program is a couple of education sessions followed by 12 sessions of group-based neuromuscular exercises that improve strength, flexibility and range of motion.</a:t>
            </a:r>
          </a:p>
          <a:p>
            <a:endParaRPr lang="en-US"/>
          </a:p>
          <a:p>
            <a:r>
              <a:rPr lang="en-US"/>
              <a:t>(describe or demonstrate the example of getting in/out of a chair with having to use hands to push up and flop into the chair vs ability to get in/out without hands and how strength in the muscle groups to do that is a huge factor in having strength to do ADL’s, like getting in/out of car, up/down stairs, in/out of bed, etc..)</a:t>
            </a:r>
          </a:p>
          <a:p>
            <a:endParaRPr lang="en-US"/>
          </a:p>
          <a:p>
            <a:r>
              <a:rPr lang="en-US"/>
              <a:t>GLA:D is usually provided through a physical therapy clinic and the costs may vary by clinic, but if you have private health insurance the GLAD:D costs can be covered to the limit of your plan.</a:t>
            </a:r>
          </a:p>
          <a:p>
            <a:endParaRPr lang="en-US"/>
          </a:p>
          <a:p>
            <a:r>
              <a:rPr lang="en-US"/>
              <a:t>There are many clinics in Alberta offering GLA:D and some clinics offer in-person as well as virtual programs.  You can find a GLA:D program near you on the GLAD Canada website. </a:t>
            </a:r>
          </a:p>
          <a:p>
            <a:endParaRPr lang="en-US"/>
          </a:p>
        </p:txBody>
      </p:sp>
      <p:sp>
        <p:nvSpPr>
          <p:cNvPr id="4" name="Slide Number Placeholder 3"/>
          <p:cNvSpPr>
            <a:spLocks noGrp="1"/>
          </p:cNvSpPr>
          <p:nvPr>
            <p:ph type="sldNum" sz="quarter" idx="5"/>
          </p:nvPr>
        </p:nvSpPr>
        <p:spPr/>
        <p:txBody>
          <a:bodyPr/>
          <a:lstStyle/>
          <a:p>
            <a:fld id="{D97BEA57-B478-A244-8045-469284E49C8D}" type="slidenum">
              <a:rPr lang="en-US" smtClean="0"/>
              <a:t>26</a:t>
            </a:fld>
            <a:endParaRPr lang="en-US"/>
          </a:p>
        </p:txBody>
      </p:sp>
    </p:spTree>
    <p:extLst>
      <p:ext uri="{BB962C8B-B14F-4D97-AF65-F5344CB8AC3E}">
        <p14:creationId xmlns:p14="http://schemas.microsoft.com/office/powerpoint/2010/main" val="269046122"/>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Joints need activity to stay healthy.  Joints need to move.  But the key with arthritic joints is to modify activity to more non- or low-impact activities.  For example, water aerobics instead of land-based aerobics; swimming, biking, cross country skiing instead of running and basketball.  The elliptical trainer instead of running, </a:t>
            </a:r>
            <a:r>
              <a:rPr lang="en-US" err="1"/>
              <a:t>etc</a:t>
            </a:r>
            <a:r>
              <a:rPr lang="en-US"/>
              <a:t>…</a:t>
            </a:r>
          </a:p>
          <a:p>
            <a:endParaRPr lang="en-US"/>
          </a:p>
          <a:p>
            <a:r>
              <a:rPr lang="en-US"/>
              <a:t>I suggest you make a list of the things you do:  the A column is all the things that hurt or increase pain.  The C column are the things that don’t hurt, and the B column are those that are in between.  If you stick to the things in the C column and maybe the B column activities, you will stay active and healthy with less pain.  </a:t>
            </a:r>
          </a:p>
          <a:p>
            <a:endParaRPr lang="en-US"/>
          </a:p>
          <a:p>
            <a:r>
              <a:rPr lang="en-US"/>
              <a:t>But with activity, HURT does not mean HARM.  So, if you choose to do something in the A column, it is going to hurt, you may suffer a bit with more stiffness, pain and swelling, but you are not making things ’worse’, it doesn’t make the arthritis progress any faster, it just means living with pain.  But if the pleasure you get from the activity is greater than the pain it provokes, then carry on.  But a key principle in managing OA pain is to modify your activity using pain as a guide:  if something is causing or increasing pain, then back off.</a:t>
            </a:r>
          </a:p>
          <a:p>
            <a:endParaRPr lang="en-US"/>
          </a:p>
        </p:txBody>
      </p:sp>
      <p:sp>
        <p:nvSpPr>
          <p:cNvPr id="4" name="Slide Number Placeholder 3"/>
          <p:cNvSpPr>
            <a:spLocks noGrp="1"/>
          </p:cNvSpPr>
          <p:nvPr>
            <p:ph type="sldNum" sz="quarter" idx="5"/>
          </p:nvPr>
        </p:nvSpPr>
        <p:spPr/>
        <p:txBody>
          <a:bodyPr/>
          <a:lstStyle/>
          <a:p>
            <a:fld id="{D97BEA57-B478-A244-8045-469284E49C8D}" type="slidenum">
              <a:rPr lang="en-US" smtClean="0"/>
              <a:t>27</a:t>
            </a:fld>
            <a:endParaRPr lang="en-US"/>
          </a:p>
        </p:txBody>
      </p:sp>
    </p:spTree>
    <p:extLst>
      <p:ext uri="{BB962C8B-B14F-4D97-AF65-F5344CB8AC3E}">
        <p14:creationId xmlns:p14="http://schemas.microsoft.com/office/powerpoint/2010/main" val="4003672064"/>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t>Bracing can be a very effective option for helping to manage arthritis pain.  For those who have arthritis in only half of the knee – </a:t>
            </a:r>
            <a:r>
              <a:rPr lang="en-US" err="1"/>
              <a:t>i.e</a:t>
            </a:r>
            <a:r>
              <a:rPr lang="en-US"/>
              <a:t> the inside or outside half of the knee, then a brace called an UNLOADER may be a good option for you.  You can see in this picture on the left, there is no cartilage left on the inside half of the knee.  The red lines show you the forces through this knee and you can see from the angle of the lines how the forces are loading the inside part of the knee where there is no cartilage left.  On the </a:t>
            </a:r>
            <a:r>
              <a:rPr lang="en-US" err="1"/>
              <a:t>xray</a:t>
            </a:r>
            <a:r>
              <a:rPr lang="en-US"/>
              <a:t> on the right in the brace, you can see that the yellow lines are more in line, which moves the forces in the knee more to the outside of the joint where there still is good cartilage.  So for those with what we call </a:t>
            </a:r>
            <a:r>
              <a:rPr lang="en-US" err="1"/>
              <a:t>unicompartmental</a:t>
            </a:r>
            <a:r>
              <a:rPr lang="en-US"/>
              <a:t> arthritis (meaning arthritis only on one half of the knee) this may be a great option to help manage OA pain.  These are expensive braces ($1500) but if you have private health insurance, it will cover a portion of this cost and the Alberta Aids to Daily Living will cover the remaining cost – up to the full cost if you don’t have private health insurance.</a:t>
            </a:r>
          </a:p>
          <a:p>
            <a:endParaRPr lang="en-US"/>
          </a:p>
        </p:txBody>
      </p:sp>
      <p:sp>
        <p:nvSpPr>
          <p:cNvPr id="4" name="Slide Number Placeholder 3"/>
          <p:cNvSpPr>
            <a:spLocks noGrp="1"/>
          </p:cNvSpPr>
          <p:nvPr>
            <p:ph type="sldNum" sz="quarter" idx="5"/>
          </p:nvPr>
        </p:nvSpPr>
        <p:spPr/>
        <p:txBody>
          <a:bodyPr/>
          <a:lstStyle/>
          <a:p>
            <a:fld id="{D97BEA57-B478-A244-8045-469284E49C8D}" type="slidenum">
              <a:rPr lang="en-US" smtClean="0"/>
              <a:t>28</a:t>
            </a:fld>
            <a:endParaRPr lang="en-US"/>
          </a:p>
        </p:txBody>
      </p:sp>
    </p:spTree>
    <p:extLst>
      <p:ext uri="{BB962C8B-B14F-4D97-AF65-F5344CB8AC3E}">
        <p14:creationId xmlns:p14="http://schemas.microsoft.com/office/powerpoint/2010/main" val="901437102"/>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These are pictures of the three most common Unloader braces.  </a:t>
            </a:r>
          </a:p>
          <a:p>
            <a:endParaRPr lang="en-US"/>
          </a:p>
          <a:p>
            <a:r>
              <a:rPr lang="en-US"/>
              <a:t>It is my opinion that if you are considering an Unloader brace that you purchase it from an orthotist that has the ability to make/provide more than one option of brace, because everyone has a different shaped leg/knee and – although these are custom made braces – this is not a ‘one size fits all’ type of brace and one style of brace may fit your leg better than the other, so having the option of choice of brace is important.   These braces are best worn on the skin, not over clothing.  They are a little bulky but do fit under a pair of jeans.</a:t>
            </a:r>
          </a:p>
          <a:p>
            <a:endParaRPr lang="en-US"/>
          </a:p>
        </p:txBody>
      </p:sp>
      <p:sp>
        <p:nvSpPr>
          <p:cNvPr id="4" name="Slide Number Placeholder 3"/>
          <p:cNvSpPr>
            <a:spLocks noGrp="1"/>
          </p:cNvSpPr>
          <p:nvPr>
            <p:ph type="sldNum" sz="quarter" idx="5"/>
          </p:nvPr>
        </p:nvSpPr>
        <p:spPr/>
        <p:txBody>
          <a:bodyPr/>
          <a:lstStyle/>
          <a:p>
            <a:fld id="{D97BEA57-B478-A244-8045-469284E49C8D}" type="slidenum">
              <a:rPr lang="en-US" smtClean="0"/>
              <a:t>29</a:t>
            </a:fld>
            <a:endParaRPr lang="en-US"/>
          </a:p>
        </p:txBody>
      </p:sp>
    </p:spTree>
    <p:extLst>
      <p:ext uri="{BB962C8B-B14F-4D97-AF65-F5344CB8AC3E}">
        <p14:creationId xmlns:p14="http://schemas.microsoft.com/office/powerpoint/2010/main" val="3585487430"/>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But even a simple knee sleeve helps, even if you have arthritis in multiple compartments of the knee.  And there are sleeves for most joints.</a:t>
            </a:r>
          </a:p>
          <a:p>
            <a:endParaRPr lang="en-US"/>
          </a:p>
          <a:p>
            <a:r>
              <a:rPr lang="en-US"/>
              <a:t>A sleeve will provide some compression so it helps with swelling in the joint.  It keeps the joint warm which helps with decreasing the sense of stiffness in the joint, and most importantly, it stimulates the nerve endings in the skin which helps your brain know where the joint is in space so it helps with muscle recruitment and a sense of trust and stability with the joint. </a:t>
            </a:r>
          </a:p>
          <a:p>
            <a:endParaRPr lang="en-US"/>
          </a:p>
        </p:txBody>
      </p:sp>
      <p:sp>
        <p:nvSpPr>
          <p:cNvPr id="4" name="Slide Number Placeholder 3"/>
          <p:cNvSpPr>
            <a:spLocks noGrp="1"/>
          </p:cNvSpPr>
          <p:nvPr>
            <p:ph type="sldNum" sz="quarter" idx="5"/>
          </p:nvPr>
        </p:nvSpPr>
        <p:spPr/>
        <p:txBody>
          <a:bodyPr/>
          <a:lstStyle/>
          <a:p>
            <a:fld id="{D97BEA57-B478-A244-8045-469284E49C8D}" type="slidenum">
              <a:rPr lang="en-US" smtClean="0"/>
              <a:t>30</a:t>
            </a:fld>
            <a:endParaRPr lang="en-US"/>
          </a:p>
        </p:txBody>
      </p:sp>
    </p:spTree>
    <p:extLst>
      <p:ext uri="{BB962C8B-B14F-4D97-AF65-F5344CB8AC3E}">
        <p14:creationId xmlns:p14="http://schemas.microsoft.com/office/powerpoint/2010/main" val="1500094690"/>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t>There are also now unloader braces for the hip.  These however are NOT covered by the Alberta Aids to Daily Living, and they are expensive ($1500) but the company has a policy that if you try the brace for a month and you don’t get any benefit, they give you your money back.  The Unloader brace or the hip tends to work best if you have patches of cartilage wear in the joint, they are not so great if the cartilage is wearing off the whole joint.   But you can see they are a bit bulky and they are worn under clothing.</a:t>
            </a:r>
          </a:p>
          <a:p>
            <a:endParaRPr lang="en-US"/>
          </a:p>
        </p:txBody>
      </p:sp>
      <p:sp>
        <p:nvSpPr>
          <p:cNvPr id="4" name="Slide Number Placeholder 3"/>
          <p:cNvSpPr>
            <a:spLocks noGrp="1"/>
          </p:cNvSpPr>
          <p:nvPr>
            <p:ph type="sldNum" sz="quarter" idx="5"/>
          </p:nvPr>
        </p:nvSpPr>
        <p:spPr/>
        <p:txBody>
          <a:bodyPr/>
          <a:lstStyle/>
          <a:p>
            <a:fld id="{D97BEA57-B478-A244-8045-469284E49C8D}" type="slidenum">
              <a:rPr lang="en-US" smtClean="0"/>
              <a:t>31</a:t>
            </a:fld>
            <a:endParaRPr lang="en-US"/>
          </a:p>
        </p:txBody>
      </p:sp>
    </p:spTree>
    <p:extLst>
      <p:ext uri="{BB962C8B-B14F-4D97-AF65-F5344CB8AC3E}">
        <p14:creationId xmlns:p14="http://schemas.microsoft.com/office/powerpoint/2010/main" val="1297817550"/>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t>There are braces for almost every joint, and some of them can be quite attractive like these sliver ring braces for arthritic fingers.</a:t>
            </a:r>
          </a:p>
          <a:p>
            <a:endParaRPr lang="en-US"/>
          </a:p>
        </p:txBody>
      </p:sp>
      <p:sp>
        <p:nvSpPr>
          <p:cNvPr id="4" name="Slide Number Placeholder 3"/>
          <p:cNvSpPr>
            <a:spLocks noGrp="1"/>
          </p:cNvSpPr>
          <p:nvPr>
            <p:ph type="sldNum" sz="quarter" idx="5"/>
          </p:nvPr>
        </p:nvSpPr>
        <p:spPr/>
        <p:txBody>
          <a:bodyPr/>
          <a:lstStyle/>
          <a:p>
            <a:fld id="{D97BEA57-B478-A244-8045-469284E49C8D}" type="slidenum">
              <a:rPr lang="en-US" smtClean="0"/>
              <a:t>32</a:t>
            </a:fld>
            <a:endParaRPr lang="en-US"/>
          </a:p>
        </p:txBody>
      </p:sp>
    </p:spTree>
    <p:extLst>
      <p:ext uri="{BB962C8B-B14F-4D97-AF65-F5344CB8AC3E}">
        <p14:creationId xmlns:p14="http://schemas.microsoft.com/office/powerpoint/2010/main" val="632411406"/>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Weight loss or maintaining a healthy weight is important in the management of arthritic joints.  Weight is magnified 3-5 times as it goes through the lower limbs, so if you are 10 </a:t>
            </a:r>
            <a:r>
              <a:rPr lang="en-US" err="1"/>
              <a:t>lbs</a:t>
            </a:r>
            <a:r>
              <a:rPr lang="en-US"/>
              <a:t> overweight, that can be 50 </a:t>
            </a:r>
            <a:r>
              <a:rPr lang="en-US" err="1"/>
              <a:t>lbs</a:t>
            </a:r>
            <a:r>
              <a:rPr lang="en-US"/>
              <a:t> through an arthritic joint with every step you take.   Even a small amount of weight loss can make a big difference to your comfort level with arthritic joints.</a:t>
            </a:r>
          </a:p>
          <a:p>
            <a:endParaRPr lang="en-US"/>
          </a:p>
          <a:p>
            <a:r>
              <a:rPr lang="en-US"/>
              <a:t>Furthermore, with increasing obesity, there are increased amounts of chemicals produced in the fatty tissue called adipokines and leptin.  These are key elements in creating inflammation in the joint and are a factor in the biochemical process of arthritis.  Reducing weight reduces these pro-inflammatory mediators and may impact the process of arthritis.</a:t>
            </a:r>
          </a:p>
          <a:p>
            <a:endParaRPr lang="en-US"/>
          </a:p>
        </p:txBody>
      </p:sp>
      <p:sp>
        <p:nvSpPr>
          <p:cNvPr id="4" name="Slide Number Placeholder 3"/>
          <p:cNvSpPr>
            <a:spLocks noGrp="1"/>
          </p:cNvSpPr>
          <p:nvPr>
            <p:ph type="sldNum" sz="quarter" idx="5"/>
          </p:nvPr>
        </p:nvSpPr>
        <p:spPr/>
        <p:txBody>
          <a:bodyPr/>
          <a:lstStyle/>
          <a:p>
            <a:fld id="{D97BEA57-B478-A244-8045-469284E49C8D}" type="slidenum">
              <a:rPr lang="en-US" smtClean="0"/>
              <a:t>33</a:t>
            </a:fld>
            <a:endParaRPr lang="en-US"/>
          </a:p>
        </p:txBody>
      </p:sp>
    </p:spTree>
    <p:extLst>
      <p:ext uri="{BB962C8B-B14F-4D97-AF65-F5344CB8AC3E}">
        <p14:creationId xmlns:p14="http://schemas.microsoft.com/office/powerpoint/2010/main" val="3765501222"/>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Mobility aids are another non-drug related approach to  treating arthritis.  There is an inappropriate sigma around the use of a cane or walker that it makes one look ‘old’.  On the contrary, being bent over, limping and moving badly is more ‘aging’  than being to walk tall, with good balance and cadence.  </a:t>
            </a:r>
          </a:p>
          <a:p>
            <a:endParaRPr lang="en-US"/>
          </a:p>
          <a:p>
            <a:r>
              <a:rPr lang="en-US"/>
              <a:t>A cane or walking stick can transfer 25% of your body weight to the shoulders, so as long as you don’t have arthritis in the shoulders, it will help to keep you more upright, give you a more fluid gait and decreases the altered forces of a limping gait.  </a:t>
            </a:r>
          </a:p>
          <a:p>
            <a:endParaRPr lang="en-US"/>
          </a:p>
          <a:p>
            <a:r>
              <a:rPr lang="en-US"/>
              <a:t>If you don’t like the look of a cane, Nordic walking poles can do the same thing, and you may feel more supported using poles because you can have one in both hands.  If you watch people walking in the river valley, you will see many people – young and old – using walking poles.  It has become the sexy thing now; it also increases the movement of the upper extremities which helps with improving overall fitness and calorie expenditure so it can help augment weight management/loss by moving more of the body.</a:t>
            </a:r>
          </a:p>
          <a:p>
            <a:endParaRPr lang="en-US"/>
          </a:p>
          <a:p>
            <a:r>
              <a:rPr lang="en-US"/>
              <a:t>If you are really unsteady on your feet, using a walker may be a better choice to help you balance and weight bear through the walker.</a:t>
            </a:r>
          </a:p>
          <a:p>
            <a:endParaRPr lang="en-US"/>
          </a:p>
        </p:txBody>
      </p:sp>
      <p:sp>
        <p:nvSpPr>
          <p:cNvPr id="4" name="Slide Number Placeholder 3"/>
          <p:cNvSpPr>
            <a:spLocks noGrp="1"/>
          </p:cNvSpPr>
          <p:nvPr>
            <p:ph type="sldNum" sz="quarter" idx="5"/>
          </p:nvPr>
        </p:nvSpPr>
        <p:spPr/>
        <p:txBody>
          <a:bodyPr/>
          <a:lstStyle/>
          <a:p>
            <a:fld id="{D97BEA57-B478-A244-8045-469284E49C8D}" type="slidenum">
              <a:rPr lang="en-US" smtClean="0"/>
              <a:t>34</a:t>
            </a:fld>
            <a:endParaRPr lang="en-US"/>
          </a:p>
        </p:txBody>
      </p:sp>
    </p:spTree>
    <p:extLst>
      <p:ext uri="{BB962C8B-B14F-4D97-AF65-F5344CB8AC3E}">
        <p14:creationId xmlns:p14="http://schemas.microsoft.com/office/powerpoint/2010/main" val="3921124649"/>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We are going to pause here, before we talk about medications for arthritis to see if anyone has any questions about the non-drug related treatments for arthritis….</a:t>
            </a:r>
          </a:p>
          <a:p>
            <a:endParaRPr lang="en-US"/>
          </a:p>
          <a:p>
            <a:r>
              <a:rPr lang="en-US"/>
              <a:t>So, moving on…  if you have maximized the non-drug related management options and you still have pain, you might want to consider medications for pain.  Medications give you flexibility to treat when you think you need relief.  You need to discuss medications with your doctor because you may have other medical conditions that make certain medications contraindicated. </a:t>
            </a:r>
          </a:p>
          <a:p>
            <a:endParaRPr lang="en-US"/>
          </a:p>
          <a:p>
            <a:r>
              <a:rPr lang="en-US"/>
              <a:t>NSAIDs are a group of medications called Non-Steroidal Anti-Inflammatory Drugs.  These are very effective at managing pain and the swelling that occurs with arthritis, but they also have potential side effects that can cause stomach upset and bleeding in the stomach, they can affect your kidney and blood pressure.  When you use NSAID’s in the management of arthritis, you need to take them with a second medication that protects your stomach from the effects of the anti-inflammatory, and you should not take them every day of the week.  I usually recommend that you can take the NSAID’s four days out of seven in the week, and you choose what days you need them.  This gives you the flexibility of augmenting your arthritis management depending on your needs; for example, if you are going to go for a hike and you know you will be sore after, then you can take an NSAID after your hike to settle the symptoms.  Of if your knee is swollen and stiff and you have a golf game planned, then you can take an NSAID before your game to make the knee more comfortable so you enjoy the game more.  </a:t>
            </a:r>
          </a:p>
          <a:p>
            <a:endParaRPr lang="en-US"/>
          </a:p>
          <a:p>
            <a:r>
              <a:rPr lang="en-US"/>
              <a:t>The COX-IIs are a new form of the old anti-inflammatories that are supposed to help with pain and inflammation but not have as much risk for side effects.  They are used in the same manner as the NSAID’s.</a:t>
            </a:r>
          </a:p>
          <a:p>
            <a:endParaRPr lang="en-US"/>
          </a:p>
          <a:p>
            <a:r>
              <a:rPr lang="en-US"/>
              <a:t>Cymbalta is an antidepressant medication, but it also has the capacity to alter the brain’s perception of pain which can help with arthritis pain.  For example, we use Cymbalta with people who have phantom pain after they have had an amputation.  For some, even when the leg is removed, the hard-wiring of the brain still perceives pain:  we call this phantom pain.  Cymbalta stops phantom pain.  It can also change the brain’s perception of pain from arthritic joints, and is an option for daily medication use that you can consider in the management of your arthritic pain.</a:t>
            </a:r>
          </a:p>
          <a:p>
            <a:endParaRPr lang="en-US"/>
          </a:p>
          <a:p>
            <a:r>
              <a:rPr lang="en-US"/>
              <a:t>Tylenol is a good drug, but many people don’t use it correctly.   The most recent version of the international guidelines for OA treatment had taken Tylenol off the list of recommended medications – not because it doesn’t work, but because people who are in pain take a lot of medications to stop pain and Tylenol (or acetaminophen) is a medication that can cause liver damage if you take too much.  A safe dose for an adult is 1 gram – that is 2 extra strength Tylenols – four times a day.  You may not need it that frequently but that is the MOST you should be taking in a day.  </a:t>
            </a:r>
          </a:p>
          <a:p>
            <a:endParaRPr lang="en-US"/>
          </a:p>
        </p:txBody>
      </p:sp>
      <p:sp>
        <p:nvSpPr>
          <p:cNvPr id="4" name="Slide Number Placeholder 3"/>
          <p:cNvSpPr>
            <a:spLocks noGrp="1"/>
          </p:cNvSpPr>
          <p:nvPr>
            <p:ph type="sldNum" sz="quarter" idx="5"/>
          </p:nvPr>
        </p:nvSpPr>
        <p:spPr/>
        <p:txBody>
          <a:bodyPr/>
          <a:lstStyle/>
          <a:p>
            <a:fld id="{D97BEA57-B478-A244-8045-469284E49C8D}" type="slidenum">
              <a:rPr lang="en-US" smtClean="0"/>
              <a:t>35</a:t>
            </a:fld>
            <a:endParaRPr lang="en-US"/>
          </a:p>
        </p:txBody>
      </p:sp>
    </p:spTree>
    <p:extLst>
      <p:ext uri="{BB962C8B-B14F-4D97-AF65-F5344CB8AC3E}">
        <p14:creationId xmlns:p14="http://schemas.microsoft.com/office/powerpoint/2010/main" val="2215449828"/>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t>Medications give you flexibility in managing arthritis, but the injections are probably the mainstay of managing arthritis.  There are three things that we commonly use for arthritis and they have very different  purposes and effects.</a:t>
            </a:r>
          </a:p>
          <a:p>
            <a:endParaRPr lang="en-US"/>
          </a:p>
        </p:txBody>
      </p:sp>
      <p:sp>
        <p:nvSpPr>
          <p:cNvPr id="4" name="Slide Number Placeholder 3"/>
          <p:cNvSpPr>
            <a:spLocks noGrp="1"/>
          </p:cNvSpPr>
          <p:nvPr>
            <p:ph type="sldNum" sz="quarter" idx="5"/>
          </p:nvPr>
        </p:nvSpPr>
        <p:spPr/>
        <p:txBody>
          <a:bodyPr/>
          <a:lstStyle/>
          <a:p>
            <a:fld id="{D97BEA57-B478-A244-8045-469284E49C8D}" type="slidenum">
              <a:rPr lang="en-US" smtClean="0"/>
              <a:t>36</a:t>
            </a:fld>
            <a:endParaRPr lang="en-US"/>
          </a:p>
        </p:txBody>
      </p:sp>
    </p:spTree>
    <p:extLst>
      <p:ext uri="{BB962C8B-B14F-4D97-AF65-F5344CB8AC3E}">
        <p14:creationId xmlns:p14="http://schemas.microsoft.com/office/powerpoint/2010/main" val="2217694064"/>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Hyaluronic acid – or HA for short – has been the mainstay of OA treatment for about 30+ years.  The joint capsule normally makes HA, but in an arthritic joint, the amount and quality of HA is diminished.  When we inject HA into the joint, it helps the joint to make more and better HA, it improves the viscosity of the joint fluid, and helps with pain relief.  This is kind of like a lube-job for the joint.  The challenge of using HA is that there is no way to predict how well or for how long it is going to work – this is something you have to try and then monitor the effect.  In generally, we expect 6-12 months relief with the HA products.  They work better for the earlier staged OA than with advanced disease but even with advanced disease they can provide some benefit.  And the sooner you start the HA treatment and the longer you use it, the better the effect.  However, this is not a treatment that works quickly, and it may be 3-6 weeks before you notice effect or benefit.  We do know from medical research that to be the most effective and to stay in the joint longer, the HA product should be high molecular weight and highly cross linked.  There are currently 3 common HA products on the market:</a:t>
            </a:r>
          </a:p>
          <a:p>
            <a:endParaRPr lang="en-US"/>
          </a:p>
          <a:p>
            <a:r>
              <a:rPr lang="en-US" baseline="0"/>
              <a:t>Synvisc:  high MW, highly cross linked, been around the longest/30 </a:t>
            </a:r>
            <a:r>
              <a:rPr lang="en-US" baseline="0" err="1"/>
              <a:t>yrs</a:t>
            </a:r>
            <a:r>
              <a:rPr lang="en-US" baseline="0"/>
              <a:t> on market, made from avian source (rooster combs) so if you are a committed vegan this is not a good option.  It also is an injection of 2-6 ml (depending on the size and volume) of the joint so has more range in cost (i.e. 1, 2 or 3 syringes)</a:t>
            </a:r>
          </a:p>
          <a:p>
            <a:r>
              <a:rPr lang="en-US" baseline="0" err="1"/>
              <a:t>Durolane</a:t>
            </a:r>
            <a:r>
              <a:rPr lang="en-US" baseline="0"/>
              <a:t>: different molecule, is a </a:t>
            </a:r>
            <a:r>
              <a:rPr lang="en-US" baseline="0" err="1"/>
              <a:t>gell</a:t>
            </a:r>
            <a:r>
              <a:rPr lang="en-US" baseline="0"/>
              <a:t> made from non-avian sources, is high molecular weight and highly cross linked, shown in human research studies to stay in the joint the longest of all the HA products, 3 ml syringe</a:t>
            </a:r>
          </a:p>
          <a:p>
            <a:r>
              <a:rPr lang="en-US" baseline="0" err="1"/>
              <a:t>Orthovisc</a:t>
            </a:r>
            <a:r>
              <a:rPr lang="en-US" baseline="0"/>
              <a:t>:  moderate MW and cross linked, cheaper product, 3 ml syringe</a:t>
            </a:r>
          </a:p>
          <a:p>
            <a:r>
              <a:rPr lang="en-US" baseline="0" err="1"/>
              <a:t>Cingal</a:t>
            </a:r>
            <a:r>
              <a:rPr lang="en-US" baseline="0"/>
              <a:t>: </a:t>
            </a:r>
            <a:r>
              <a:rPr lang="en-US" baseline="0" err="1"/>
              <a:t>orthovisc</a:t>
            </a:r>
            <a:r>
              <a:rPr lang="en-US" baseline="0"/>
              <a:t> + steroid, good for a quick onset of effect from the steroid with the more prolonged effect from the medium molecular weight/cross linked HA</a:t>
            </a:r>
          </a:p>
          <a:p>
            <a:endParaRPr lang="en-US"/>
          </a:p>
        </p:txBody>
      </p:sp>
      <p:sp>
        <p:nvSpPr>
          <p:cNvPr id="4" name="Slide Number Placeholder 3"/>
          <p:cNvSpPr>
            <a:spLocks noGrp="1"/>
          </p:cNvSpPr>
          <p:nvPr>
            <p:ph type="sldNum" sz="quarter" idx="5"/>
          </p:nvPr>
        </p:nvSpPr>
        <p:spPr/>
        <p:txBody>
          <a:bodyPr/>
          <a:lstStyle/>
          <a:p>
            <a:fld id="{D97BEA57-B478-A244-8045-469284E49C8D}" type="slidenum">
              <a:rPr lang="en-US" smtClean="0"/>
              <a:t>37</a:t>
            </a:fld>
            <a:endParaRPr lang="en-US"/>
          </a:p>
        </p:txBody>
      </p:sp>
    </p:spTree>
    <p:extLst>
      <p:ext uri="{BB962C8B-B14F-4D97-AF65-F5344CB8AC3E}">
        <p14:creationId xmlns:p14="http://schemas.microsoft.com/office/powerpoint/2010/main" val="2117553543"/>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Steroid is another option for a medication we can inject in joints but it is also a medication that has a bit of a bad rap, and is also over-used.  Steroid is an anti-inflammatory medication.  So if there is inflammation in the joint then a steroid injection to settle inflammation is helpful.  Steroid works quickly (2-5 days), but it doesn’t last long (2-3 months usually).  But frequent and regular use of steroid has been considered to negatively impact the health of the cartilage that is left in the knee. </a:t>
            </a:r>
          </a:p>
          <a:p>
            <a:endParaRPr lang="en-US"/>
          </a:p>
          <a:p>
            <a:r>
              <a:rPr lang="en-US"/>
              <a:t>While the limited evidence suggesting that steroids are not safe is not convincing, there is good evidence that inflammation in joints is bad.  So we use steroids judiciously to settle a flare of arthritis.  For example, if your OA management has been going well, and you go for a hike and flare up the knee, then a steroid shot to put out the fire is appropriate.  But we don’t use steroids on a regular –</a:t>
            </a:r>
            <a:r>
              <a:rPr lang="en-US" err="1"/>
              <a:t>i.e</a:t>
            </a:r>
            <a:r>
              <a:rPr lang="en-US"/>
              <a:t> every 3-4 month basis – until all other options have been exhausted and you are waiting for a joint replacement, because the more you use steroids, the less effective they can become.</a:t>
            </a:r>
          </a:p>
          <a:p>
            <a:endParaRPr lang="en-US"/>
          </a:p>
          <a:p>
            <a:r>
              <a:rPr lang="en-US" i="1"/>
              <a:t>NOTE TO PRESENTER: TWO STUDIES LISTED BELOW MAY HELP IN ADDRESSING QUESITONS FROM THE ATTENDEES REGAREDING THE SAFETY AND EFFICACY OF STEROID</a:t>
            </a:r>
          </a:p>
          <a:p>
            <a:r>
              <a:rPr lang="en-US" i="1"/>
              <a:t>In 2003:  </a:t>
            </a:r>
            <a:r>
              <a:rPr lang="en-US" i="1" err="1"/>
              <a:t>Raynauld</a:t>
            </a:r>
            <a:r>
              <a:rPr lang="en-US" i="1"/>
              <a:t> did a randomized, double-blind trial of </a:t>
            </a:r>
            <a:r>
              <a:rPr lang="en-US" b="1" i="1"/>
              <a:t>68 patients </a:t>
            </a:r>
            <a:r>
              <a:rPr lang="en-US" i="1"/>
              <a:t>with knee OA compared the efficacy of IA injections of triamcinolone acetonide 40 mg (34 patients) or saline (34 patients) </a:t>
            </a:r>
            <a:r>
              <a:rPr lang="en-US" b="1" i="1"/>
              <a:t>every three months for up to two years</a:t>
            </a:r>
            <a:r>
              <a:rPr lang="en-US" i="1"/>
              <a:t>. The primary outcome variable was </a:t>
            </a:r>
            <a:r>
              <a:rPr lang="en-US" b="1" i="1"/>
              <a:t>radiologic progression of joint space narrowing</a:t>
            </a:r>
            <a:r>
              <a:rPr lang="en-US" i="1"/>
              <a:t> of the injected knee after 2 years.</a:t>
            </a:r>
          </a:p>
          <a:p>
            <a:r>
              <a:rPr lang="en-US" i="1"/>
              <a:t>Not only </a:t>
            </a:r>
            <a:r>
              <a:rPr lang="en-US" b="1" i="1"/>
              <a:t>did knee pain and stiffness significantly improve </a:t>
            </a:r>
            <a:r>
              <a:rPr lang="en-US" i="1"/>
              <a:t>with the corticosteroid vs. saline injection (p &lt; 0.05), but no deleterious effects of long-term administration were noted, supporting the long-term safety and efficacy of IA steroid injections for patients with symptomatic knee OA.</a:t>
            </a:r>
          </a:p>
          <a:p>
            <a:endParaRPr lang="en-US" i="1"/>
          </a:p>
          <a:p>
            <a:r>
              <a:rPr lang="en-US" i="1"/>
              <a:t>2017: Contrary to the RCT by </a:t>
            </a:r>
            <a:r>
              <a:rPr lang="en-CA" b="0" i="1" err="1">
                <a:solidFill>
                  <a:srgbClr val="212121"/>
                </a:solidFill>
                <a:effectLst/>
                <a:latin typeface="BlinkMacSystemFont"/>
              </a:rPr>
              <a:t>Raynauld</a:t>
            </a:r>
            <a:r>
              <a:rPr lang="en-CA" b="0" i="1">
                <a:solidFill>
                  <a:srgbClr val="212121"/>
                </a:solidFill>
                <a:effectLst/>
                <a:latin typeface="BlinkMacSystemFont"/>
              </a:rPr>
              <a:t> et al, </a:t>
            </a:r>
            <a:r>
              <a:rPr lang="en-CA" i="1"/>
              <a:t>a RCT by </a:t>
            </a:r>
            <a:r>
              <a:rPr lang="en-CA" i="1" err="1"/>
              <a:t>McAlindon</a:t>
            </a:r>
            <a:r>
              <a:rPr lang="en-CA" i="1"/>
              <a:t> et al found </a:t>
            </a:r>
            <a:r>
              <a:rPr lang="en-CA" b="1" i="1"/>
              <a:t>greater cartilage volume loss and no significant difference in knee pain </a:t>
            </a:r>
            <a:r>
              <a:rPr lang="en-CA" i="1"/>
              <a:t>between intra-articular triamcinolone vs. saline for </a:t>
            </a:r>
            <a:r>
              <a:rPr lang="en-CA" b="1" i="1"/>
              <a:t>140 patients </a:t>
            </a:r>
            <a:r>
              <a:rPr lang="en-CA" i="1"/>
              <a:t>with symptomatic knee OA.</a:t>
            </a:r>
          </a:p>
          <a:p>
            <a:endParaRPr lang="en-CA" i="1"/>
          </a:p>
          <a:p>
            <a:r>
              <a:rPr lang="en-CA" i="1"/>
              <a:t>However, it should be noted that in these studies the </a:t>
            </a:r>
            <a:r>
              <a:rPr lang="en-CA" b="1" i="1"/>
              <a:t>corticosteroid was </a:t>
            </a:r>
            <a:r>
              <a:rPr lang="en-US" b="1" i="1"/>
              <a:t>given every 12 weeks for two years</a:t>
            </a:r>
            <a:r>
              <a:rPr lang="en-US" i="1"/>
              <a:t>, which is generally more aggressive than use for knee OA in typical practices.</a:t>
            </a:r>
            <a:r>
              <a:rPr lang="en-CA" i="1"/>
              <a:t> </a:t>
            </a:r>
          </a:p>
          <a:p>
            <a:endParaRPr lang="en-US" i="1"/>
          </a:p>
          <a:p>
            <a:endParaRPr lang="en-US" i="1"/>
          </a:p>
          <a:p>
            <a:endParaRPr lang="en-US"/>
          </a:p>
        </p:txBody>
      </p:sp>
      <p:sp>
        <p:nvSpPr>
          <p:cNvPr id="4" name="Slide Number Placeholder 3"/>
          <p:cNvSpPr>
            <a:spLocks noGrp="1"/>
          </p:cNvSpPr>
          <p:nvPr>
            <p:ph type="sldNum" sz="quarter" idx="5"/>
          </p:nvPr>
        </p:nvSpPr>
        <p:spPr/>
        <p:txBody>
          <a:bodyPr/>
          <a:lstStyle/>
          <a:p>
            <a:fld id="{D97BEA57-B478-A244-8045-469284E49C8D}" type="slidenum">
              <a:rPr lang="en-US" smtClean="0"/>
              <a:t>38</a:t>
            </a:fld>
            <a:endParaRPr lang="en-US"/>
          </a:p>
        </p:txBody>
      </p:sp>
    </p:spTree>
    <p:extLst>
      <p:ext uri="{BB962C8B-B14F-4D97-AF65-F5344CB8AC3E}">
        <p14:creationId xmlns:p14="http://schemas.microsoft.com/office/powerpoint/2010/main" val="4028634139"/>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Platelet-Rich Plasma (or PRP) is one of the new-kids on the block for OA management.  Platelets are cells that clot your blood, but they also have about 300 active growth factors in them that are important for tissue healing.  While we don’t know exactly how PRP works in arthritic knees, there is good evidence that PRP injections into arthritic joints helps pain relief.  It works better in earlier stages of arthritis than later stages, and the medical studies show that it is about the same effectiveness as HA products, but it is also more expensive than HA.  But, what some people like is that this is your own blood, it is not a foreign substance that you are injecting.  Unfortunately, this is like the HA products in that you have to try it to determine if it will provide benefit for you.  </a:t>
            </a:r>
          </a:p>
          <a:p>
            <a:endParaRPr lang="en-US"/>
          </a:p>
          <a:p>
            <a:r>
              <a:rPr lang="en-US"/>
              <a:t>One of the newest tools in the toolbox for managing OA is a product called </a:t>
            </a:r>
            <a:r>
              <a:rPr lang="en-US" err="1"/>
              <a:t>nStride</a:t>
            </a:r>
            <a:r>
              <a:rPr lang="en-US"/>
              <a:t>, which is an ACP therapy.  This stands for Autologous (meaning from your own body) Concentrated Proteins.  This is a Health Canada approved treatment and is what all the NBA and pro athletes are heading to Europe to get injected in their joints to help prevent or treat arthritis. This is essentially a super-</a:t>
            </a:r>
            <a:r>
              <a:rPr lang="en-US" err="1"/>
              <a:t>dooper</a:t>
            </a:r>
            <a:r>
              <a:rPr lang="en-US"/>
              <a:t> form of PRP, because over the years of using PRP in arthritis, what is starting to emerge is that there may be 10-15 specific growth factors in the platelets that are actually doing something to alter the biochemistry of the arthritis process.  So, when we use ACP formulations (or PRP) there MAY BE an impact on the underlying arthritis process as well as pain relief, but we just don’t have that information yet, and it likely will be a long while yet before we can definitively confirm or refute that consideration.</a:t>
            </a:r>
          </a:p>
          <a:p>
            <a:endParaRPr lang="en-US"/>
          </a:p>
          <a:p>
            <a:r>
              <a:rPr lang="en-US"/>
              <a:t>Stem cell therapy is on this slide NOT because it is an effective or recommended treatment, but rather as a caution to you to NOT waste your money on this form of treatment.  Stem cells are cells in the body that can change into any other type of tissue.  There is a lot of medical research using stem cells because they potentially could be the cure for many diseases.  However, medical research is NOT at the stage where we can consistently and reliably make stem cells turn into cartilage.  Furthermore, if we are able to make stem cells grow into cartilage, when we transplant the cartilage into the joint, it dies off when you start to weight bear through the joint.  So, although this is a therapy that has promise, it simply is NOT at the state yet that is practical or reliable.  In fact, in Alberta you cannot receive stem cell therapy unless you are part of a research study and the procedure has to be done in a minor procedure or operating room.  </a:t>
            </a:r>
          </a:p>
          <a:p>
            <a:endParaRPr lang="en-US"/>
          </a:p>
        </p:txBody>
      </p:sp>
      <p:sp>
        <p:nvSpPr>
          <p:cNvPr id="4" name="Slide Number Placeholder 3"/>
          <p:cNvSpPr>
            <a:spLocks noGrp="1"/>
          </p:cNvSpPr>
          <p:nvPr>
            <p:ph type="sldNum" sz="quarter" idx="5"/>
          </p:nvPr>
        </p:nvSpPr>
        <p:spPr/>
        <p:txBody>
          <a:bodyPr/>
          <a:lstStyle/>
          <a:p>
            <a:fld id="{D97BEA57-B478-A244-8045-469284E49C8D}" type="slidenum">
              <a:rPr lang="en-US" smtClean="0"/>
              <a:t>39</a:t>
            </a:fld>
            <a:endParaRPr lang="en-US"/>
          </a:p>
        </p:txBody>
      </p:sp>
    </p:spTree>
    <p:extLst>
      <p:ext uri="{BB962C8B-B14F-4D97-AF65-F5344CB8AC3E}">
        <p14:creationId xmlns:p14="http://schemas.microsoft.com/office/powerpoint/2010/main" val="283764589"/>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Radio-Frequency ablation of the Geniculate Nerve is a minor procedure that can have a major impact on pain from arthritic knees. The geniculate nerve gives sensation to the knee.  What we do in this procedure is put a needle through the skin down to the nerve and freeze it up, then we feed a wire probe through the needle and using the probe, we burn – or ablate – the nerve.  By removing the nerves ability to transmit sensation, you get pain relief to the knee.  It does nothing to change or alter the arthritis, and the arthritis will still progress in the knee, but with the RF you just don’t feel the pain.  The nerves will eventually grow back, but this procedure can be repeated.</a:t>
            </a:r>
          </a:p>
          <a:p>
            <a:endParaRPr lang="en-US"/>
          </a:p>
          <a:p>
            <a:r>
              <a:rPr lang="en-US"/>
              <a:t>This can be done for hip OA as well, but the innervation of the hip is a little more complicated than the knee and the outcomes are not as predictable as they are at the knee.</a:t>
            </a:r>
          </a:p>
          <a:p>
            <a:endParaRPr lang="en-US"/>
          </a:p>
        </p:txBody>
      </p:sp>
      <p:sp>
        <p:nvSpPr>
          <p:cNvPr id="4" name="Slide Number Placeholder 3"/>
          <p:cNvSpPr>
            <a:spLocks noGrp="1"/>
          </p:cNvSpPr>
          <p:nvPr>
            <p:ph type="sldNum" sz="quarter" idx="5"/>
          </p:nvPr>
        </p:nvSpPr>
        <p:spPr/>
        <p:txBody>
          <a:bodyPr/>
          <a:lstStyle/>
          <a:p>
            <a:fld id="{D97BEA57-B478-A244-8045-469284E49C8D}" type="slidenum">
              <a:rPr lang="en-US" smtClean="0"/>
              <a:t>40</a:t>
            </a:fld>
            <a:endParaRPr lang="en-US"/>
          </a:p>
        </p:txBody>
      </p:sp>
    </p:spTree>
    <p:extLst>
      <p:ext uri="{BB962C8B-B14F-4D97-AF65-F5344CB8AC3E}">
        <p14:creationId xmlns:p14="http://schemas.microsoft.com/office/powerpoint/2010/main" val="4092899939"/>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Our goal in this session is to stress to you the evidence-based, effective treatment options for managing arthritic pain.  There are an endless number of things that you will hear about or may have tried that have no evidence of any effectiveness, and no benefit.  Any alternative or unproven therapies should only be considered if the treatment is affordable and won’t break the bank, and if you feel you get benefit.  </a:t>
            </a:r>
          </a:p>
          <a:p>
            <a:endParaRPr lang="en-US"/>
          </a:p>
          <a:p>
            <a:r>
              <a:rPr lang="en-US" baseline="0"/>
              <a:t>Acupuncture is a great pain-relieving modality, but it doesn’t create lasting benefit.  So, it is not practical or effective to be spending a lot of money every few days for acupuncture, but if you have someone in your life who does acupuncture and they are willing to do it for you for the cost of a box of needles, and you get pain relief, then this is a good thing.</a:t>
            </a:r>
          </a:p>
          <a:p>
            <a:endParaRPr lang="en-US" baseline="0"/>
          </a:p>
          <a:p>
            <a:r>
              <a:rPr lang="en-US" baseline="0"/>
              <a:t>Massage may help with feeling of pain relief , feeling less stiff and generally better well being but it doesn’t provide benefit to managing arthritis pain.</a:t>
            </a:r>
          </a:p>
          <a:p>
            <a:endParaRPr lang="en-US" baseline="0"/>
          </a:p>
          <a:p>
            <a:r>
              <a:rPr lang="en-US" baseline="0"/>
              <a:t>Glucosamine and chondroitin sulfate are the building blocks of cartilage, and some people who take this as a supplement do get pain relief.  There are some low-quality medical studies that have suggested that it may decrease the rate of cartilage loss in the joint.  It is made from shellfish so if you have an allergy to shellfish you should not take this, and it is converted to a sugar in the body so as long as you don’t have very brittle diabetes, it does not have any negative side effects.  If you want to try this, DO NOT buy it at a health food store, it is just really expensive and no better than the stuff you can get at Costco, which is $15 a month.  If you try the G&amp;C for 2-3 months and you think it helps, then continue, but if you don’t notice any improvement to pain, then stop taking the supplement.</a:t>
            </a:r>
            <a:endParaRPr lang="en-US"/>
          </a:p>
          <a:p>
            <a:endParaRPr lang="en-US"/>
          </a:p>
        </p:txBody>
      </p:sp>
      <p:sp>
        <p:nvSpPr>
          <p:cNvPr id="4" name="Slide Number Placeholder 3"/>
          <p:cNvSpPr>
            <a:spLocks noGrp="1"/>
          </p:cNvSpPr>
          <p:nvPr>
            <p:ph type="sldNum" sz="quarter" idx="5"/>
          </p:nvPr>
        </p:nvSpPr>
        <p:spPr/>
        <p:txBody>
          <a:bodyPr/>
          <a:lstStyle/>
          <a:p>
            <a:fld id="{D97BEA57-B478-A244-8045-469284E49C8D}" type="slidenum">
              <a:rPr lang="en-US" smtClean="0"/>
              <a:t>41</a:t>
            </a:fld>
            <a:endParaRPr lang="en-US"/>
          </a:p>
        </p:txBody>
      </p:sp>
    </p:spTree>
    <p:extLst>
      <p:ext uri="{BB962C8B-B14F-4D97-AF65-F5344CB8AC3E}">
        <p14:creationId xmlns:p14="http://schemas.microsoft.com/office/powerpoint/2010/main" val="426962090"/>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When we started this discussion, we said we were going to talk about the evidence-based treatments.  There is no evidence that cannabis is a safe or effective drug for arthritis pain.  We have had to add these slides to the presentation because of the number of people asking about this drug treatment, so we have included a few words here that break-down the evidence for you in a couple quick comments:</a:t>
            </a:r>
          </a:p>
          <a:p>
            <a:endParaRPr lang="en-US"/>
          </a:p>
          <a:p>
            <a:r>
              <a:rPr lang="en-US"/>
              <a:t>In 2013, the Government of Canada made marijuana legal on the basis of the right to use, but that change was NOT based on any medical knowledge of safety or efficacy of the substance.  When we are talking about marijuana, there are over 100 psychoactive compounds in the product, but most of the attention is given to THC and CBD.  THC is the compound that makes you high;  CBD is the compound that is being investigated for possible medical purposes.  </a:t>
            </a:r>
          </a:p>
          <a:p>
            <a:endParaRPr lang="en-US"/>
          </a:p>
          <a:p>
            <a:r>
              <a:rPr lang="en-US"/>
              <a:t>EVERY provincial medical college has studied the medical evidence pertinent to marijuana and every provincial college has determined that cannabis is not considered a safe or effective drug.  What is important to understand is that marijuana is fat soluble and accumulates in the body resulting in prolonged exposure of the brain to the substance over time, even after discontinuation of use.  So t</a:t>
            </a:r>
            <a:r>
              <a:rPr lang="en-US" b="1"/>
              <a:t>he impairing effects of cannabis are broader than the syndrome of acute intoxication.</a:t>
            </a:r>
          </a:p>
          <a:p>
            <a:endParaRPr lang="en-US" b="1"/>
          </a:p>
          <a:p>
            <a:r>
              <a:rPr lang="en-US" b="1"/>
              <a:t>Health Canada has outlined, “there is no scientifically defined dose of cannabis for any medical condition.”</a:t>
            </a:r>
          </a:p>
          <a:p>
            <a:endParaRPr lang="en-US" noProof="0"/>
          </a:p>
        </p:txBody>
      </p:sp>
      <p:sp>
        <p:nvSpPr>
          <p:cNvPr id="4" name="Slide Number Placeholder 3"/>
          <p:cNvSpPr>
            <a:spLocks noGrp="1"/>
          </p:cNvSpPr>
          <p:nvPr>
            <p:ph type="sldNum" sz="quarter" idx="5"/>
          </p:nvPr>
        </p:nvSpPr>
        <p:spPr/>
        <p:txBody>
          <a:bodyPr/>
          <a:lstStyle/>
          <a:p>
            <a:fld id="{D97BEA57-B478-A244-8045-469284E49C8D}" type="slidenum">
              <a:rPr lang="en-US" smtClean="0"/>
              <a:t>42</a:t>
            </a:fld>
            <a:endParaRPr lang="en-US"/>
          </a:p>
        </p:txBody>
      </p:sp>
    </p:spTree>
    <p:extLst>
      <p:ext uri="{BB962C8B-B14F-4D97-AF65-F5344CB8AC3E}">
        <p14:creationId xmlns:p14="http://schemas.microsoft.com/office/powerpoint/2010/main" val="1596529777"/>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biggest challenge with marijuana products is that we have a LOT of very poor-quality studies that are done with/on patients that are not cannabis-naïve and the findings are terribly biased.  The first very well-designed study published results in 2018.  This looked at the use of marijuana for non-cancer pain in over 5000 patients.  When the people with Multiple Sclerosis were removed from the study (there is some evidence for the use of CBD in MS), the findings outlined that people who used cannabis had greater pain and lower self-efficacy in managing pain.  Furthermore, the Number Needed to Treat (NNT) was 24 – meaning that 24 people needed to take cannabis before 1-person derived benefit, but the Number Needed to Harm (NNH) was 6.  This is a 4-fold greater risk of harm than benefit with marijuana products.  </a:t>
            </a:r>
          </a:p>
          <a:p>
            <a:endParaRPr lang="en-US" dirty="0"/>
          </a:p>
          <a:p>
            <a:r>
              <a:rPr lang="en-US" dirty="0"/>
              <a:t>The consistency of the literature identifies a lack of benefit for use of cannabinoids/marijuana.</a:t>
            </a:r>
          </a:p>
          <a:p>
            <a:endParaRPr lang="en-US" dirty="0"/>
          </a:p>
        </p:txBody>
      </p:sp>
      <p:sp>
        <p:nvSpPr>
          <p:cNvPr id="4" name="Slide Number Placeholder 3"/>
          <p:cNvSpPr>
            <a:spLocks noGrp="1"/>
          </p:cNvSpPr>
          <p:nvPr>
            <p:ph type="sldNum" sz="quarter" idx="5"/>
          </p:nvPr>
        </p:nvSpPr>
        <p:spPr/>
        <p:txBody>
          <a:bodyPr/>
          <a:lstStyle/>
          <a:p>
            <a:fld id="{D97BEA57-B478-A244-8045-469284E49C8D}" type="slidenum">
              <a:rPr lang="en-US" smtClean="0"/>
              <a:t>43</a:t>
            </a:fld>
            <a:endParaRPr lang="en-US" dirty="0"/>
          </a:p>
        </p:txBody>
      </p:sp>
    </p:spTree>
    <p:extLst>
      <p:ext uri="{BB962C8B-B14F-4D97-AF65-F5344CB8AC3E}">
        <p14:creationId xmlns:p14="http://schemas.microsoft.com/office/powerpoint/2010/main" val="3751914640"/>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Our goal with this session has been to thoroughly educate you on what you should be doing to manage arthritis;  we hope that we have accomplished that.  But this has been a lot of information to absorb, so now we recommend that you take some time to consider everything you have learned here (if you need to review the information the slides are available on the website), consider what you have done so far to manage your arthritis, consider what you want to do next to help control your pain and improve your function, and follow up with your family doctor to implement your choices for managing OA.</a:t>
            </a:r>
          </a:p>
          <a:p>
            <a:endParaRPr lang="en-US" dirty="0"/>
          </a:p>
          <a:p>
            <a:r>
              <a:rPr lang="en-US" dirty="0"/>
              <a:t>If you decide that you would like to use injection therapies for managing your OA, the physicians at the GSSMC are available to provide that for you.  You can call 780-407-5167 (GSSMC)  or 780-250-6842 (Grant Mac) to make an appointment;  just tell the medical office assistant that you participated in this COMET lecture and you will be booked in to see one of the sport medicine physicians for your injection.</a:t>
            </a:r>
          </a:p>
          <a:p>
            <a:endParaRPr lang="en-US" dirty="0"/>
          </a:p>
        </p:txBody>
      </p:sp>
      <p:sp>
        <p:nvSpPr>
          <p:cNvPr id="4" name="Slide Number Placeholder 3"/>
          <p:cNvSpPr>
            <a:spLocks noGrp="1"/>
          </p:cNvSpPr>
          <p:nvPr>
            <p:ph type="sldNum" sz="quarter" idx="5"/>
          </p:nvPr>
        </p:nvSpPr>
        <p:spPr/>
        <p:txBody>
          <a:bodyPr/>
          <a:lstStyle/>
          <a:p>
            <a:fld id="{D97BEA57-B478-A244-8045-469284E49C8D}" type="slidenum">
              <a:rPr lang="en-US" smtClean="0"/>
              <a:t>44</a:t>
            </a:fld>
            <a:endParaRPr lang="en-US" dirty="0"/>
          </a:p>
        </p:txBody>
      </p:sp>
    </p:spTree>
    <p:extLst>
      <p:ext uri="{BB962C8B-B14F-4D97-AF65-F5344CB8AC3E}">
        <p14:creationId xmlns:p14="http://schemas.microsoft.com/office/powerpoint/2010/main" val="2793086633"/>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97BEA57-B478-A244-8045-469284E49C8D}" type="slidenum">
              <a:rPr lang="en-US" smtClean="0"/>
              <a:t>45</a:t>
            </a:fld>
            <a:endParaRPr lang="en-US" dirty="0"/>
          </a:p>
        </p:txBody>
      </p:sp>
    </p:spTree>
    <p:extLst>
      <p:ext uri="{BB962C8B-B14F-4D97-AF65-F5344CB8AC3E}">
        <p14:creationId xmlns:p14="http://schemas.microsoft.com/office/powerpoint/2010/main" val="863483378"/>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will wrap up here with a brief word about surgical management of arthritis.  </a:t>
            </a:r>
          </a:p>
          <a:p>
            <a:endParaRPr lang="en-US" dirty="0"/>
          </a:p>
          <a:p>
            <a:r>
              <a:rPr lang="en-US" dirty="0"/>
              <a:t>Just about any joint can be replaced:  this is a picture of a total knee and total hip replacement.   Joint replacement is done for pain relief, not to get you back to high impact activities. </a:t>
            </a:r>
          </a:p>
          <a:p>
            <a:endParaRPr lang="en-US" dirty="0"/>
          </a:p>
          <a:p>
            <a:r>
              <a:rPr lang="en-US" dirty="0"/>
              <a:t>In general, joint replacement surgery is a very successful surgery, but there are some (5-20% depending what study you read) that don’t get great outcomes and there are risks with surgery.  So, the time to consider surgery is when you have pain that is interfering with work, sleep and play and you have exhausted all the non-surgical treatments and it is not controlling your pain.  </a:t>
            </a:r>
          </a:p>
          <a:p>
            <a:endParaRPr lang="en-US" dirty="0"/>
          </a:p>
        </p:txBody>
      </p:sp>
      <p:sp>
        <p:nvSpPr>
          <p:cNvPr id="4" name="Slide Number Placeholder 3"/>
          <p:cNvSpPr>
            <a:spLocks noGrp="1"/>
          </p:cNvSpPr>
          <p:nvPr>
            <p:ph type="sldNum" sz="quarter" idx="5"/>
          </p:nvPr>
        </p:nvSpPr>
        <p:spPr/>
        <p:txBody>
          <a:bodyPr/>
          <a:lstStyle/>
          <a:p>
            <a:fld id="{D97BEA57-B478-A244-8045-469284E49C8D}" type="slidenum">
              <a:rPr lang="en-US" smtClean="0"/>
              <a:t>47</a:t>
            </a:fld>
            <a:endParaRPr lang="en-US" dirty="0"/>
          </a:p>
        </p:txBody>
      </p:sp>
    </p:spTree>
    <p:extLst>
      <p:ext uri="{BB962C8B-B14F-4D97-AF65-F5344CB8AC3E}">
        <p14:creationId xmlns:p14="http://schemas.microsoft.com/office/powerpoint/2010/main" val="1337940927"/>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This is a picture of a shoulder replacement, and ankle and finger joint replacement….</a:t>
            </a:r>
          </a:p>
          <a:p>
            <a:endParaRPr lang="en-US" dirty="0"/>
          </a:p>
        </p:txBody>
      </p:sp>
      <p:sp>
        <p:nvSpPr>
          <p:cNvPr id="4" name="Slide Number Placeholder 3"/>
          <p:cNvSpPr>
            <a:spLocks noGrp="1"/>
          </p:cNvSpPr>
          <p:nvPr>
            <p:ph type="sldNum" sz="quarter" idx="5"/>
          </p:nvPr>
        </p:nvSpPr>
        <p:spPr/>
        <p:txBody>
          <a:bodyPr/>
          <a:lstStyle/>
          <a:p>
            <a:fld id="{D97BEA57-B478-A244-8045-469284E49C8D}" type="slidenum">
              <a:rPr lang="en-US" smtClean="0"/>
              <a:t>48</a:t>
            </a:fld>
            <a:endParaRPr lang="en-US" dirty="0"/>
          </a:p>
        </p:txBody>
      </p:sp>
    </p:spTree>
    <p:extLst>
      <p:ext uri="{BB962C8B-B14F-4D97-AF65-F5344CB8AC3E}">
        <p14:creationId xmlns:p14="http://schemas.microsoft.com/office/powerpoint/2010/main" val="248041809"/>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After surgery, you can expect pain relief – but you might feel the joint ‘knocking around’ because it is a metal and plastic component that is implanted to the bone and some people feel the surfaces click together.</a:t>
            </a:r>
          </a:p>
          <a:p>
            <a:endParaRPr lang="en-US" dirty="0"/>
          </a:p>
          <a:p>
            <a:r>
              <a:rPr lang="en-US" dirty="0"/>
              <a:t>Joint replacement will usually restore a NEAR normal range of motion – but it is not a normal joint.</a:t>
            </a:r>
          </a:p>
          <a:p>
            <a:endParaRPr lang="en-US" dirty="0"/>
          </a:p>
          <a:p>
            <a:r>
              <a:rPr lang="en-US" dirty="0"/>
              <a:t>You can expect to return to low impact activities and gain better restorative sleep that is not disturbed by pain, and you will be able to discontinue the pain medications you need for the arthritic joint.</a:t>
            </a:r>
          </a:p>
          <a:p>
            <a:endParaRPr lang="en-US" dirty="0"/>
          </a:p>
        </p:txBody>
      </p:sp>
      <p:sp>
        <p:nvSpPr>
          <p:cNvPr id="4" name="Slide Number Placeholder 3"/>
          <p:cNvSpPr>
            <a:spLocks noGrp="1"/>
          </p:cNvSpPr>
          <p:nvPr>
            <p:ph type="sldNum" sz="quarter" idx="5"/>
          </p:nvPr>
        </p:nvSpPr>
        <p:spPr/>
        <p:txBody>
          <a:bodyPr/>
          <a:lstStyle/>
          <a:p>
            <a:fld id="{D97BEA57-B478-A244-8045-469284E49C8D}" type="slidenum">
              <a:rPr lang="en-US" smtClean="0"/>
              <a:t>49</a:t>
            </a:fld>
            <a:endParaRPr lang="en-US" dirty="0"/>
          </a:p>
        </p:txBody>
      </p:sp>
    </p:spTree>
    <p:extLst>
      <p:ext uri="{BB962C8B-B14F-4D97-AF65-F5344CB8AC3E}">
        <p14:creationId xmlns:p14="http://schemas.microsoft.com/office/powerpoint/2010/main" val="2791958173"/>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But artificial joints are not ‘normal’:  they can dislocate, they do wear out with time, and they may have to be replaced a second time – this is more of a risk when joints are put into younger people, i.e. less than 60.  The metal component of the joint presents a stress riser on the bone so there is a risk for further injury to the bone above/below the implanted metal if you have an injury to the area.  And the hardware in the bone increases the risk for infection, so you will need to be extra careful with protecting the integrity of your skin and gums, and you may need to protect the artificial joint by taking antibiotics if you are going to be having certain procedures done after the joint replacement.</a:t>
            </a:r>
          </a:p>
          <a:p>
            <a:endParaRPr lang="en-US" dirty="0"/>
          </a:p>
        </p:txBody>
      </p:sp>
      <p:sp>
        <p:nvSpPr>
          <p:cNvPr id="4" name="Slide Number Placeholder 3"/>
          <p:cNvSpPr>
            <a:spLocks noGrp="1"/>
          </p:cNvSpPr>
          <p:nvPr>
            <p:ph type="sldNum" sz="quarter" idx="5"/>
          </p:nvPr>
        </p:nvSpPr>
        <p:spPr/>
        <p:txBody>
          <a:bodyPr/>
          <a:lstStyle/>
          <a:p>
            <a:fld id="{D97BEA57-B478-A244-8045-469284E49C8D}" type="slidenum">
              <a:rPr lang="en-US" smtClean="0"/>
              <a:t>50</a:t>
            </a:fld>
            <a:endParaRPr lang="en-US" dirty="0"/>
          </a:p>
        </p:txBody>
      </p:sp>
    </p:spTree>
    <p:extLst>
      <p:ext uri="{BB962C8B-B14F-4D97-AF65-F5344CB8AC3E}">
        <p14:creationId xmlns:p14="http://schemas.microsoft.com/office/powerpoint/2010/main" val="2825612535"/>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97BEA57-B478-A244-8045-469284E49C8D}" type="slidenum">
              <a:rPr lang="en-US" smtClean="0"/>
              <a:t>51</a:t>
            </a:fld>
            <a:endParaRPr lang="en-US" dirty="0"/>
          </a:p>
        </p:txBody>
      </p:sp>
    </p:spTree>
    <p:extLst>
      <p:ext uri="{BB962C8B-B14F-4D97-AF65-F5344CB8AC3E}">
        <p14:creationId xmlns:p14="http://schemas.microsoft.com/office/powerpoint/2010/main" val="2373565031"/>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1">
    <p:bg>
      <p:bgPr>
        <a:solidFill>
          <a:schemeClr val="bg2"/>
        </a:solidFill>
        <a:effectLst/>
      </p:bgPr>
    </p:bg>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4962880B-DFD3-D64C-92C3-67B32FFB0A20}"/>
              </a:ext>
            </a:extLst>
          </p:cNvPr>
          <p:cNvPicPr>
            <a:picLocks noChangeAspect="1"/>
          </p:cNvPicPr>
          <p:nvPr userDrawn="1"/>
        </p:nvPicPr>
        <p:blipFill>
          <a:blip r:embed="rId2"/>
          <a:stretch>
            <a:fillRect/>
          </a:stretch>
        </p:blipFill>
        <p:spPr>
          <a:xfrm>
            <a:off x="507312" y="5876636"/>
            <a:ext cx="2443706" cy="661837"/>
          </a:xfrm>
          <a:prstGeom prst="rect">
            <a:avLst/>
          </a:prstGeom>
        </p:spPr>
      </p:pic>
      <p:pic>
        <p:nvPicPr>
          <p:cNvPr id="11" name="Picture 10" descr="Shape, polygon&#10;&#10;Description automatically generated">
            <a:extLst>
              <a:ext uri="{FF2B5EF4-FFF2-40B4-BE49-F238E27FC236}">
                <a16:creationId xmlns:a16="http://schemas.microsoft.com/office/drawing/2014/main" id="{1D513D0F-F778-EC48-8DB4-54BF017557B5}"/>
              </a:ext>
            </a:extLst>
          </p:cNvPr>
          <p:cNvPicPr>
            <a:picLocks noChangeAspect="1"/>
          </p:cNvPicPr>
          <p:nvPr userDrawn="1"/>
        </p:nvPicPr>
        <p:blipFill rotWithShape="1">
          <a:blip r:embed="rId3"/>
          <a:srcRect t="1318" b="2611"/>
          <a:stretch/>
        </p:blipFill>
        <p:spPr>
          <a:xfrm>
            <a:off x="5297365" y="0"/>
            <a:ext cx="6796523" cy="6858000"/>
          </a:xfrm>
          <a:prstGeom prst="rect">
            <a:avLst/>
          </a:prstGeom>
        </p:spPr>
      </p:pic>
      <p:sp>
        <p:nvSpPr>
          <p:cNvPr id="8" name="Title 4">
            <a:extLst>
              <a:ext uri="{FF2B5EF4-FFF2-40B4-BE49-F238E27FC236}">
                <a16:creationId xmlns:a16="http://schemas.microsoft.com/office/drawing/2014/main" id="{F89EAE0D-5D30-814F-B7A6-7C8BD2DE4023}"/>
              </a:ext>
            </a:extLst>
          </p:cNvPr>
          <p:cNvSpPr>
            <a:spLocks noGrp="1"/>
          </p:cNvSpPr>
          <p:nvPr>
            <p:ph type="title" hasCustomPrompt="1"/>
          </p:nvPr>
        </p:nvSpPr>
        <p:spPr>
          <a:xfrm>
            <a:off x="408630" y="1943155"/>
            <a:ext cx="5227400" cy="1412694"/>
          </a:xfrm>
        </p:spPr>
        <p:txBody>
          <a:bodyPr lIns="0" tIns="0" rIns="0" bIns="0" anchor="t">
            <a:noAutofit/>
          </a:bodyPr>
          <a:lstStyle>
            <a:lvl1pPr>
              <a:lnSpc>
                <a:spcPct val="85000"/>
              </a:lnSpc>
              <a:defRPr sz="5400" b="1" i="0" kern="0" cap="all" spc="-60" baseline="0">
                <a:solidFill>
                  <a:srgbClr val="F2CD00"/>
                </a:solidFill>
                <a:latin typeface="Roboto" panose="02000000000000000000" pitchFamily="2" charset="0"/>
                <a:ea typeface="Roboto" panose="02000000000000000000" pitchFamily="2" charset="0"/>
              </a:defRPr>
            </a:lvl1pPr>
          </a:lstStyle>
          <a:p>
            <a:r>
              <a:rPr lang="en-US" dirty="0"/>
              <a:t>PRESENTATION</a:t>
            </a:r>
            <a:br>
              <a:rPr lang="en-US" dirty="0"/>
            </a:br>
            <a:r>
              <a:rPr lang="en-US" dirty="0"/>
              <a:t>TITLE HERE</a:t>
            </a:r>
          </a:p>
        </p:txBody>
      </p:sp>
      <p:sp>
        <p:nvSpPr>
          <p:cNvPr id="5" name="Text Placeholder 4">
            <a:extLst>
              <a:ext uri="{FF2B5EF4-FFF2-40B4-BE49-F238E27FC236}">
                <a16:creationId xmlns:a16="http://schemas.microsoft.com/office/drawing/2014/main" id="{4FB5FE3B-DCFD-EA41-9159-C3596248BA9F}"/>
              </a:ext>
            </a:extLst>
          </p:cNvPr>
          <p:cNvSpPr>
            <a:spLocks noGrp="1"/>
          </p:cNvSpPr>
          <p:nvPr>
            <p:ph type="body" sz="quarter" idx="10"/>
          </p:nvPr>
        </p:nvSpPr>
        <p:spPr>
          <a:xfrm>
            <a:off x="407988" y="3665913"/>
            <a:ext cx="5227637" cy="2068513"/>
          </a:xfrm>
        </p:spPr>
        <p:txBody>
          <a:bodyPr>
            <a:normAutofit/>
          </a:bodyPr>
          <a:lstStyle>
            <a:lvl1pPr marL="0" indent="0">
              <a:buNone/>
              <a:defRPr sz="2000" b="1"/>
            </a:lvl1pPr>
            <a:lvl2pPr marL="457200" indent="0">
              <a:buNone/>
              <a:defRPr sz="1600"/>
            </a:lvl2pPr>
          </a:lstStyle>
          <a:p>
            <a:pPr lvl="0"/>
            <a:r>
              <a:rPr lang="en-US" dirty="0"/>
              <a:t>Click to edit Master text styles</a:t>
            </a:r>
          </a:p>
          <a:p>
            <a:pPr lvl="1"/>
            <a:r>
              <a:rPr lang="en-US" dirty="0"/>
              <a:t>Second level</a:t>
            </a:r>
          </a:p>
        </p:txBody>
      </p:sp>
    </p:spTree>
    <p:extLst>
      <p:ext uri="{BB962C8B-B14F-4D97-AF65-F5344CB8AC3E}">
        <p14:creationId xmlns:p14="http://schemas.microsoft.com/office/powerpoint/2010/main" val="4227886464"/>
      </p:ext>
    </p:extLst>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Content 1">
    <p:spTree>
      <p:nvGrpSpPr>
        <p:cNvPr id="1" name=""/>
        <p:cNvGrpSpPr/>
        <p:nvPr/>
      </p:nvGrpSpPr>
      <p:grpSpPr>
        <a:xfrm>
          <a:off x="0" y="0"/>
          <a:ext cx="0" cy="0"/>
          <a:chOff x="0" y="0"/>
          <a:chExt cx="0" cy="0"/>
        </a:xfrm>
      </p:grpSpPr>
      <p:sp>
        <p:nvSpPr>
          <p:cNvPr id="13" name="Rectangle 12">
            <a:extLst>
              <a:ext uri="{FF2B5EF4-FFF2-40B4-BE49-F238E27FC236}">
                <a16:creationId xmlns:a16="http://schemas.microsoft.com/office/drawing/2014/main" id="{D827D8E9-644D-9348-AE09-62079C534D98}"/>
              </a:ext>
            </a:extLst>
          </p:cNvPr>
          <p:cNvSpPr/>
          <p:nvPr userDrawn="1"/>
        </p:nvSpPr>
        <p:spPr>
          <a:xfrm>
            <a:off x="0" y="0"/>
            <a:ext cx="12192000" cy="1485900"/>
          </a:xfrm>
          <a:prstGeom prst="rect">
            <a:avLst/>
          </a:prstGeom>
          <a:solidFill>
            <a:srgbClr val="F2CD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1DC4B75D-85A6-A440-A2A4-6BE8238DC603}"/>
              </a:ext>
            </a:extLst>
          </p:cNvPr>
          <p:cNvSpPr>
            <a:spLocks noGrp="1"/>
          </p:cNvSpPr>
          <p:nvPr>
            <p:ph type="title"/>
          </p:nvPr>
        </p:nvSpPr>
        <p:spPr>
          <a:xfrm>
            <a:off x="390591" y="365125"/>
            <a:ext cx="9502709" cy="1325563"/>
          </a:xfrm>
        </p:spPr>
        <p:txBody>
          <a:bodyPr/>
          <a:lstStyle/>
          <a:p>
            <a:r>
              <a:rPr lang="en-US" dirty="0"/>
              <a:t>Click to edit Master title style</a:t>
            </a:r>
          </a:p>
        </p:txBody>
      </p:sp>
      <p:sp>
        <p:nvSpPr>
          <p:cNvPr id="7" name="Content Placeholder 3">
            <a:extLst>
              <a:ext uri="{FF2B5EF4-FFF2-40B4-BE49-F238E27FC236}">
                <a16:creationId xmlns:a16="http://schemas.microsoft.com/office/drawing/2014/main" id="{9EED9667-564A-9D42-B035-C9F46434330D}"/>
              </a:ext>
            </a:extLst>
          </p:cNvPr>
          <p:cNvSpPr>
            <a:spLocks noGrp="1"/>
          </p:cNvSpPr>
          <p:nvPr>
            <p:ph sz="quarter" idx="10"/>
          </p:nvPr>
        </p:nvSpPr>
        <p:spPr>
          <a:xfrm>
            <a:off x="390525" y="1965325"/>
            <a:ext cx="11410818" cy="4194175"/>
          </a:xfrm>
        </p:spPr>
        <p:txBody>
          <a:bodyPr>
            <a:no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3" name="Date Placeholder 2">
            <a:extLst>
              <a:ext uri="{FF2B5EF4-FFF2-40B4-BE49-F238E27FC236}">
                <a16:creationId xmlns:a16="http://schemas.microsoft.com/office/drawing/2014/main" id="{42CB782E-AFC9-E44D-BC30-747F09DD175B}"/>
              </a:ext>
            </a:extLst>
          </p:cNvPr>
          <p:cNvSpPr>
            <a:spLocks noGrp="1"/>
          </p:cNvSpPr>
          <p:nvPr>
            <p:ph type="dt" sz="half" idx="11"/>
          </p:nvPr>
        </p:nvSpPr>
        <p:spPr/>
        <p:txBody>
          <a:bodyPr/>
          <a:lstStyle/>
          <a:p>
            <a:endParaRPr lang="en-US" dirty="0"/>
          </a:p>
        </p:txBody>
      </p:sp>
      <p:sp>
        <p:nvSpPr>
          <p:cNvPr id="4" name="Footer Placeholder 3">
            <a:extLst>
              <a:ext uri="{FF2B5EF4-FFF2-40B4-BE49-F238E27FC236}">
                <a16:creationId xmlns:a16="http://schemas.microsoft.com/office/drawing/2014/main" id="{898F5E64-4170-A048-B967-058F83A1D04B}"/>
              </a:ext>
            </a:extLst>
          </p:cNvPr>
          <p:cNvSpPr>
            <a:spLocks noGrp="1"/>
          </p:cNvSpPr>
          <p:nvPr>
            <p:ph type="ftr" sz="quarter" idx="12"/>
          </p:nvPr>
        </p:nvSpPr>
        <p:spPr/>
        <p:txBody>
          <a:bodyPr/>
          <a:lstStyle/>
          <a:p>
            <a:endParaRPr lang="en-US" dirty="0"/>
          </a:p>
        </p:txBody>
      </p:sp>
      <p:sp>
        <p:nvSpPr>
          <p:cNvPr id="5" name="Slide Number Placeholder 4">
            <a:extLst>
              <a:ext uri="{FF2B5EF4-FFF2-40B4-BE49-F238E27FC236}">
                <a16:creationId xmlns:a16="http://schemas.microsoft.com/office/drawing/2014/main" id="{EB3C2586-8877-EF4C-B528-8425113CEA5F}"/>
              </a:ext>
            </a:extLst>
          </p:cNvPr>
          <p:cNvSpPr>
            <a:spLocks noGrp="1"/>
          </p:cNvSpPr>
          <p:nvPr>
            <p:ph type="sldNum" sz="quarter" idx="13"/>
          </p:nvPr>
        </p:nvSpPr>
        <p:spPr/>
        <p:txBody>
          <a:bodyPr/>
          <a:lstStyle/>
          <a:p>
            <a:fld id="{61130C78-B4AB-6843-B818-B4CC8CBE3619}" type="slidenum">
              <a:rPr lang="en-US" smtClean="0"/>
              <a:pPr/>
              <a:t>‹#›</a:t>
            </a:fld>
            <a:endParaRPr lang="en-US" dirty="0"/>
          </a:p>
        </p:txBody>
      </p:sp>
      <p:pic>
        <p:nvPicPr>
          <p:cNvPr id="12" name="Picture 11">
            <a:extLst>
              <a:ext uri="{FF2B5EF4-FFF2-40B4-BE49-F238E27FC236}">
                <a16:creationId xmlns:a16="http://schemas.microsoft.com/office/drawing/2014/main" id="{D8BA02D4-77EA-5E49-8521-EFB5222C7517}"/>
              </a:ext>
            </a:extLst>
          </p:cNvPr>
          <p:cNvPicPr>
            <a:picLocks noChangeAspect="1"/>
          </p:cNvPicPr>
          <p:nvPr userDrawn="1"/>
        </p:nvPicPr>
        <p:blipFill>
          <a:blip r:embed="rId2"/>
          <a:stretch>
            <a:fillRect/>
          </a:stretch>
        </p:blipFill>
        <p:spPr>
          <a:xfrm>
            <a:off x="390591" y="6288677"/>
            <a:ext cx="1705010" cy="461774"/>
          </a:xfrm>
          <a:prstGeom prst="rect">
            <a:avLst/>
          </a:prstGeom>
        </p:spPr>
      </p:pic>
    </p:spTree>
    <p:extLst>
      <p:ext uri="{BB962C8B-B14F-4D97-AF65-F5344CB8AC3E}">
        <p14:creationId xmlns:p14="http://schemas.microsoft.com/office/powerpoint/2010/main" val="30368913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Content 2">
    <p:bg>
      <p:bgPr>
        <a:solidFill>
          <a:schemeClr val="bg2"/>
        </a:solidFill>
        <a:effectLst/>
      </p:bgPr>
    </p:bg>
    <p:spTree>
      <p:nvGrpSpPr>
        <p:cNvPr id="1" name=""/>
        <p:cNvGrpSpPr/>
        <p:nvPr/>
      </p:nvGrpSpPr>
      <p:grpSpPr>
        <a:xfrm>
          <a:off x="0" y="0"/>
          <a:ext cx="0" cy="0"/>
          <a:chOff x="0" y="0"/>
          <a:chExt cx="0" cy="0"/>
        </a:xfrm>
      </p:grpSpPr>
      <p:pic>
        <p:nvPicPr>
          <p:cNvPr id="9" name="Picture 8" descr="Shape, polygon&#10;&#10;Description automatically generated">
            <a:extLst>
              <a:ext uri="{FF2B5EF4-FFF2-40B4-BE49-F238E27FC236}">
                <a16:creationId xmlns:a16="http://schemas.microsoft.com/office/drawing/2014/main" id="{84C58E9F-8116-5144-8E22-F98E1C3456D8}"/>
              </a:ext>
            </a:extLst>
          </p:cNvPr>
          <p:cNvPicPr>
            <a:picLocks noChangeAspect="1"/>
          </p:cNvPicPr>
          <p:nvPr userDrawn="1"/>
        </p:nvPicPr>
        <p:blipFill rotWithShape="1">
          <a:blip r:embed="rId2"/>
          <a:srcRect t="1318" r="78139" b="2611"/>
          <a:stretch/>
        </p:blipFill>
        <p:spPr>
          <a:xfrm>
            <a:off x="10714803" y="0"/>
            <a:ext cx="1485820" cy="6858000"/>
          </a:xfrm>
          <a:prstGeom prst="rect">
            <a:avLst/>
          </a:prstGeom>
        </p:spPr>
      </p:pic>
      <p:sp>
        <p:nvSpPr>
          <p:cNvPr id="11" name="Text Placeholder 6">
            <a:extLst>
              <a:ext uri="{FF2B5EF4-FFF2-40B4-BE49-F238E27FC236}">
                <a16:creationId xmlns:a16="http://schemas.microsoft.com/office/drawing/2014/main" id="{8DB62A6C-FCD9-F348-BC39-AC4EDF3EDF14}"/>
              </a:ext>
            </a:extLst>
          </p:cNvPr>
          <p:cNvSpPr>
            <a:spLocks noGrp="1"/>
          </p:cNvSpPr>
          <p:nvPr>
            <p:ph type="body" sz="quarter" idx="11"/>
          </p:nvPr>
        </p:nvSpPr>
        <p:spPr>
          <a:xfrm>
            <a:off x="390526" y="1965324"/>
            <a:ext cx="10503552" cy="4194175"/>
          </a:xfrm>
        </p:spPr>
        <p:txBody>
          <a:bodyPr wrap="square" lIns="0" tIns="0" rIns="0" bIns="0">
            <a:noAutofit/>
          </a:bodyPr>
          <a:lstStyle>
            <a:lvl1pPr marL="0" marR="0" indent="0" algn="l" defTabSz="914400" rtl="0" eaLnBrk="1" fontAlgn="auto" latinLnBrk="0" hangingPunct="1">
              <a:lnSpc>
                <a:spcPct val="100000"/>
              </a:lnSpc>
              <a:spcBef>
                <a:spcPts val="1000"/>
              </a:spcBef>
              <a:spcAft>
                <a:spcPts val="0"/>
              </a:spcAft>
              <a:buClrTx/>
              <a:buSzTx/>
              <a:buFont typeface="Arial" panose="020B0604020202020204" pitchFamily="34" charset="0"/>
              <a:buNone/>
              <a:tabLst/>
              <a:defRPr sz="3200" b="1" i="0">
                <a:solidFill>
                  <a:schemeClr val="tx1"/>
                </a:solidFill>
                <a:latin typeface="Roboto" panose="02000000000000000000" pitchFamily="2" charset="0"/>
                <a:ea typeface="Roboto" panose="02000000000000000000" pitchFamily="2" charset="0"/>
              </a:defRPr>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a:p>
            <a:pPr marL="0" marR="0" lvl="0" indent="0" algn="l" defTabSz="914400" rtl="0" eaLnBrk="1" fontAlgn="auto" latinLnBrk="0" hangingPunct="1">
              <a:lnSpc>
                <a:spcPct val="100000"/>
              </a:lnSpc>
              <a:spcBef>
                <a:spcPts val="1000"/>
              </a:spcBef>
              <a:spcAft>
                <a:spcPts val="0"/>
              </a:spcAft>
              <a:buClrTx/>
              <a:buSzTx/>
              <a:buFont typeface="Arial" panose="020B0604020202020204" pitchFamily="34" charset="0"/>
              <a:buNone/>
              <a:tabLst/>
              <a:defRPr/>
            </a:pPr>
            <a:endParaRPr lang="en-US" dirty="0"/>
          </a:p>
        </p:txBody>
      </p:sp>
      <p:sp>
        <p:nvSpPr>
          <p:cNvPr id="2" name="Date Placeholder 1">
            <a:extLst>
              <a:ext uri="{FF2B5EF4-FFF2-40B4-BE49-F238E27FC236}">
                <a16:creationId xmlns:a16="http://schemas.microsoft.com/office/drawing/2014/main" id="{F68B36EC-AE6D-7B4C-9149-E278D2EE2F53}"/>
              </a:ext>
            </a:extLst>
          </p:cNvPr>
          <p:cNvSpPr>
            <a:spLocks noGrp="1"/>
          </p:cNvSpPr>
          <p:nvPr>
            <p:ph type="dt" sz="half" idx="12"/>
          </p:nvPr>
        </p:nvSpPr>
        <p:spPr/>
        <p:txBody>
          <a:bodyPr/>
          <a:lstStyle/>
          <a:p>
            <a:endParaRPr lang="en-US" dirty="0"/>
          </a:p>
        </p:txBody>
      </p:sp>
      <p:sp>
        <p:nvSpPr>
          <p:cNvPr id="3" name="Footer Placeholder 2">
            <a:extLst>
              <a:ext uri="{FF2B5EF4-FFF2-40B4-BE49-F238E27FC236}">
                <a16:creationId xmlns:a16="http://schemas.microsoft.com/office/drawing/2014/main" id="{E49F6D64-6CA8-4E46-8078-EB7559BEADB9}"/>
              </a:ext>
            </a:extLst>
          </p:cNvPr>
          <p:cNvSpPr>
            <a:spLocks noGrp="1"/>
          </p:cNvSpPr>
          <p:nvPr>
            <p:ph type="ftr" sz="quarter" idx="13"/>
          </p:nvPr>
        </p:nvSpPr>
        <p:spPr/>
        <p:txBody>
          <a:bodyPr/>
          <a:lstStyle/>
          <a:p>
            <a:endParaRPr lang="en-US" dirty="0"/>
          </a:p>
        </p:txBody>
      </p:sp>
      <p:sp>
        <p:nvSpPr>
          <p:cNvPr id="6" name="Slide Number Placeholder 5">
            <a:extLst>
              <a:ext uri="{FF2B5EF4-FFF2-40B4-BE49-F238E27FC236}">
                <a16:creationId xmlns:a16="http://schemas.microsoft.com/office/drawing/2014/main" id="{F838C3E2-7AE8-8347-8C47-1414C00CC4C3}"/>
              </a:ext>
            </a:extLst>
          </p:cNvPr>
          <p:cNvSpPr>
            <a:spLocks noGrp="1"/>
          </p:cNvSpPr>
          <p:nvPr>
            <p:ph type="sldNum" sz="quarter" idx="14"/>
          </p:nvPr>
        </p:nvSpPr>
        <p:spPr/>
        <p:txBody>
          <a:bodyPr/>
          <a:lstStyle/>
          <a:p>
            <a:fld id="{61130C78-B4AB-6843-B818-B4CC8CBE3619}" type="slidenum">
              <a:rPr lang="en-US" smtClean="0"/>
              <a:pPr/>
              <a:t>‹#›</a:t>
            </a:fld>
            <a:endParaRPr lang="en-US" dirty="0"/>
          </a:p>
        </p:txBody>
      </p:sp>
      <p:pic>
        <p:nvPicPr>
          <p:cNvPr id="14" name="Picture 13">
            <a:extLst>
              <a:ext uri="{FF2B5EF4-FFF2-40B4-BE49-F238E27FC236}">
                <a16:creationId xmlns:a16="http://schemas.microsoft.com/office/drawing/2014/main" id="{1BF41F2C-1A11-854D-A2B6-32DBA28411BE}"/>
              </a:ext>
            </a:extLst>
          </p:cNvPr>
          <p:cNvPicPr>
            <a:picLocks noChangeAspect="1"/>
          </p:cNvPicPr>
          <p:nvPr userDrawn="1"/>
        </p:nvPicPr>
        <p:blipFill>
          <a:blip r:embed="rId3"/>
          <a:stretch>
            <a:fillRect/>
          </a:stretch>
        </p:blipFill>
        <p:spPr>
          <a:xfrm>
            <a:off x="390591" y="6288677"/>
            <a:ext cx="1705010" cy="461774"/>
          </a:xfrm>
          <a:prstGeom prst="rect">
            <a:avLst/>
          </a:prstGeom>
        </p:spPr>
      </p:pic>
    </p:spTree>
    <p:extLst>
      <p:ext uri="{BB962C8B-B14F-4D97-AF65-F5344CB8AC3E}">
        <p14:creationId xmlns:p14="http://schemas.microsoft.com/office/powerpoint/2010/main" val="265935525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Content 3">
    <p:bg>
      <p:bgPr>
        <a:solidFill>
          <a:schemeClr val="bg2"/>
        </a:solidFill>
        <a:effectLst/>
      </p:bgPr>
    </p:bg>
    <p:spTree>
      <p:nvGrpSpPr>
        <p:cNvPr id="1" name=""/>
        <p:cNvGrpSpPr/>
        <p:nvPr/>
      </p:nvGrpSpPr>
      <p:grpSpPr>
        <a:xfrm>
          <a:off x="0" y="0"/>
          <a:ext cx="0" cy="0"/>
          <a:chOff x="0" y="0"/>
          <a:chExt cx="0" cy="0"/>
        </a:xfrm>
      </p:grpSpPr>
      <p:pic>
        <p:nvPicPr>
          <p:cNvPr id="9" name="Picture 8" descr="Shape, polygon&#10;&#10;Description automatically generated">
            <a:extLst>
              <a:ext uri="{FF2B5EF4-FFF2-40B4-BE49-F238E27FC236}">
                <a16:creationId xmlns:a16="http://schemas.microsoft.com/office/drawing/2014/main" id="{34331A51-FEEB-2E49-9A19-27AC8BD87849}"/>
              </a:ext>
            </a:extLst>
          </p:cNvPr>
          <p:cNvPicPr>
            <a:picLocks noChangeAspect="1"/>
          </p:cNvPicPr>
          <p:nvPr userDrawn="1"/>
        </p:nvPicPr>
        <p:blipFill rotWithShape="1">
          <a:blip r:embed="rId2"/>
          <a:srcRect t="1318" r="78139" b="2611"/>
          <a:stretch/>
        </p:blipFill>
        <p:spPr>
          <a:xfrm>
            <a:off x="10714803" y="0"/>
            <a:ext cx="1485820" cy="6858000"/>
          </a:xfrm>
          <a:prstGeom prst="rect">
            <a:avLst/>
          </a:prstGeom>
        </p:spPr>
      </p:pic>
      <p:sp>
        <p:nvSpPr>
          <p:cNvPr id="16" name="Text Placeholder 6">
            <a:extLst>
              <a:ext uri="{FF2B5EF4-FFF2-40B4-BE49-F238E27FC236}">
                <a16:creationId xmlns:a16="http://schemas.microsoft.com/office/drawing/2014/main" id="{D81B8BA2-1F4B-E349-8B72-C54B055380A0}"/>
              </a:ext>
            </a:extLst>
          </p:cNvPr>
          <p:cNvSpPr>
            <a:spLocks noGrp="1"/>
          </p:cNvSpPr>
          <p:nvPr>
            <p:ph type="body" sz="quarter" idx="11" hasCustomPrompt="1"/>
          </p:nvPr>
        </p:nvSpPr>
        <p:spPr>
          <a:xfrm>
            <a:off x="390592" y="1074258"/>
            <a:ext cx="10539884" cy="702587"/>
          </a:xfrm>
        </p:spPr>
        <p:txBody>
          <a:bodyPr lIns="0" tIns="0" rIns="0" bIns="0">
            <a:noAutofit/>
          </a:bodyPr>
          <a:lstStyle>
            <a:lvl1pPr marL="0" indent="0">
              <a:lnSpc>
                <a:spcPct val="80000"/>
              </a:lnSpc>
              <a:spcBef>
                <a:spcPts val="400"/>
              </a:spcBef>
              <a:buNone/>
              <a:defRPr sz="5400" b="1" i="0">
                <a:solidFill>
                  <a:schemeClr val="tx2"/>
                </a:solidFill>
                <a:latin typeface="Roboto" panose="02000000000000000000" pitchFamily="2" charset="0"/>
                <a:ea typeface="Roboto" panose="02000000000000000000" pitchFamily="2" charset="0"/>
              </a:defRPr>
            </a:lvl1pPr>
          </a:lstStyle>
          <a:p>
            <a:pPr lvl="0"/>
            <a:r>
              <a:rPr lang="en-US" dirty="0"/>
              <a:t>Your Title Goes Here</a:t>
            </a:r>
          </a:p>
        </p:txBody>
      </p:sp>
      <p:sp>
        <p:nvSpPr>
          <p:cNvPr id="3" name="Date Placeholder 2">
            <a:extLst>
              <a:ext uri="{FF2B5EF4-FFF2-40B4-BE49-F238E27FC236}">
                <a16:creationId xmlns:a16="http://schemas.microsoft.com/office/drawing/2014/main" id="{9A16CEDB-D656-694C-BA91-65ADFC3D2884}"/>
              </a:ext>
            </a:extLst>
          </p:cNvPr>
          <p:cNvSpPr>
            <a:spLocks noGrp="1"/>
          </p:cNvSpPr>
          <p:nvPr>
            <p:ph type="dt" sz="half" idx="12"/>
          </p:nvPr>
        </p:nvSpPr>
        <p:spPr/>
        <p:txBody>
          <a:bodyPr/>
          <a:lstStyle/>
          <a:p>
            <a:endParaRPr lang="en-US" dirty="0"/>
          </a:p>
        </p:txBody>
      </p:sp>
      <p:sp>
        <p:nvSpPr>
          <p:cNvPr id="4" name="Footer Placeholder 3">
            <a:extLst>
              <a:ext uri="{FF2B5EF4-FFF2-40B4-BE49-F238E27FC236}">
                <a16:creationId xmlns:a16="http://schemas.microsoft.com/office/drawing/2014/main" id="{148F6AD3-74BC-6A46-8208-E4646CF992BB}"/>
              </a:ext>
            </a:extLst>
          </p:cNvPr>
          <p:cNvSpPr>
            <a:spLocks noGrp="1"/>
          </p:cNvSpPr>
          <p:nvPr>
            <p:ph type="ftr" sz="quarter" idx="13"/>
          </p:nvPr>
        </p:nvSpPr>
        <p:spPr/>
        <p:txBody>
          <a:bodyPr/>
          <a:lstStyle/>
          <a:p>
            <a:endParaRPr lang="en-US" dirty="0"/>
          </a:p>
        </p:txBody>
      </p:sp>
      <p:sp>
        <p:nvSpPr>
          <p:cNvPr id="5" name="Slide Number Placeholder 4">
            <a:extLst>
              <a:ext uri="{FF2B5EF4-FFF2-40B4-BE49-F238E27FC236}">
                <a16:creationId xmlns:a16="http://schemas.microsoft.com/office/drawing/2014/main" id="{358DF7E4-AB1D-AB4F-9EB2-C891920D0267}"/>
              </a:ext>
            </a:extLst>
          </p:cNvPr>
          <p:cNvSpPr>
            <a:spLocks noGrp="1"/>
          </p:cNvSpPr>
          <p:nvPr>
            <p:ph type="sldNum" sz="quarter" idx="14"/>
          </p:nvPr>
        </p:nvSpPr>
        <p:spPr/>
        <p:txBody>
          <a:bodyPr/>
          <a:lstStyle/>
          <a:p>
            <a:fld id="{61130C78-B4AB-6843-B818-B4CC8CBE3619}" type="slidenum">
              <a:rPr lang="en-US" smtClean="0"/>
              <a:pPr/>
              <a:t>‹#›</a:t>
            </a:fld>
            <a:endParaRPr lang="en-US" dirty="0"/>
          </a:p>
        </p:txBody>
      </p:sp>
      <p:sp>
        <p:nvSpPr>
          <p:cNvPr id="8" name="Content Placeholder 3">
            <a:extLst>
              <a:ext uri="{FF2B5EF4-FFF2-40B4-BE49-F238E27FC236}">
                <a16:creationId xmlns:a16="http://schemas.microsoft.com/office/drawing/2014/main" id="{42D10FC0-70CD-F04F-8870-C9881614CD75}"/>
              </a:ext>
            </a:extLst>
          </p:cNvPr>
          <p:cNvSpPr>
            <a:spLocks noGrp="1"/>
          </p:cNvSpPr>
          <p:nvPr>
            <p:ph sz="quarter" idx="10"/>
          </p:nvPr>
        </p:nvSpPr>
        <p:spPr>
          <a:xfrm>
            <a:off x="390525" y="2340855"/>
            <a:ext cx="10539886" cy="3384535"/>
          </a:xfrm>
        </p:spPr>
        <p:txBody>
          <a:bodyPr>
            <a:no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10" name="Picture 9">
            <a:extLst>
              <a:ext uri="{FF2B5EF4-FFF2-40B4-BE49-F238E27FC236}">
                <a16:creationId xmlns:a16="http://schemas.microsoft.com/office/drawing/2014/main" id="{B5731F8D-98BC-D84A-81F8-148F537E62D9}"/>
              </a:ext>
            </a:extLst>
          </p:cNvPr>
          <p:cNvPicPr>
            <a:picLocks noChangeAspect="1"/>
          </p:cNvPicPr>
          <p:nvPr userDrawn="1"/>
        </p:nvPicPr>
        <p:blipFill>
          <a:blip r:embed="rId3"/>
          <a:stretch>
            <a:fillRect/>
          </a:stretch>
        </p:blipFill>
        <p:spPr>
          <a:xfrm>
            <a:off x="382428" y="6288677"/>
            <a:ext cx="1719072" cy="465582"/>
          </a:xfrm>
          <a:prstGeom prst="rect">
            <a:avLst/>
          </a:prstGeom>
        </p:spPr>
      </p:pic>
    </p:spTree>
    <p:extLst>
      <p:ext uri="{BB962C8B-B14F-4D97-AF65-F5344CB8AC3E}">
        <p14:creationId xmlns:p14="http://schemas.microsoft.com/office/powerpoint/2010/main" val="2221199579"/>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15:guide id="1" orient="horz" pos="2160">
          <p15:clr>
            <a:srgbClr val="FBAE40"/>
          </p15:clr>
        </p15:guide>
        <p15:guide id="2" pos="4176">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ontent 4">
    <p:spTree>
      <p:nvGrpSpPr>
        <p:cNvPr id="1" name=""/>
        <p:cNvGrpSpPr/>
        <p:nvPr/>
      </p:nvGrpSpPr>
      <p:grpSpPr>
        <a:xfrm>
          <a:off x="0" y="0"/>
          <a:ext cx="0" cy="0"/>
          <a:chOff x="0" y="0"/>
          <a:chExt cx="0" cy="0"/>
        </a:xfrm>
      </p:grpSpPr>
      <p:sp>
        <p:nvSpPr>
          <p:cNvPr id="5" name="Content Placeholder 3">
            <a:extLst>
              <a:ext uri="{FF2B5EF4-FFF2-40B4-BE49-F238E27FC236}">
                <a16:creationId xmlns:a16="http://schemas.microsoft.com/office/drawing/2014/main" id="{A96EDDE9-0D4B-A044-A12C-1688B006ED49}"/>
              </a:ext>
            </a:extLst>
          </p:cNvPr>
          <p:cNvSpPr>
            <a:spLocks noGrp="1"/>
          </p:cNvSpPr>
          <p:nvPr>
            <p:ph sz="quarter" idx="10"/>
          </p:nvPr>
        </p:nvSpPr>
        <p:spPr>
          <a:xfrm>
            <a:off x="390525" y="1965325"/>
            <a:ext cx="11410818" cy="4194175"/>
          </a:xfrm>
        </p:spPr>
        <p:txBody>
          <a:bodyPr>
            <a:no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Google Shape;17;p4">
            <a:extLst>
              <a:ext uri="{FF2B5EF4-FFF2-40B4-BE49-F238E27FC236}">
                <a16:creationId xmlns:a16="http://schemas.microsoft.com/office/drawing/2014/main" id="{9E787EB5-1C41-A34E-8CF2-43A8EB83503C}"/>
              </a:ext>
            </a:extLst>
          </p:cNvPr>
          <p:cNvSpPr txBox="1">
            <a:spLocks noGrp="1"/>
          </p:cNvSpPr>
          <p:nvPr>
            <p:ph type="title" hasCustomPrompt="1"/>
          </p:nvPr>
        </p:nvSpPr>
        <p:spPr>
          <a:xfrm>
            <a:off x="351487" y="556576"/>
            <a:ext cx="11449855" cy="760977"/>
          </a:xfrm>
          <a:prstGeom prst="rect">
            <a:avLst/>
          </a:prstGeom>
        </p:spPr>
        <p:txBody>
          <a:bodyPr spcFirstLastPara="1" wrap="square" lIns="0" tIns="0" rIns="0" bIns="0" anchor="t" anchorCtr="0">
            <a:noAutofit/>
          </a:bodyPr>
          <a:lstStyle>
            <a:lvl1pPr lvl="0" rtl="0">
              <a:spcBef>
                <a:spcPts val="0"/>
              </a:spcBef>
              <a:spcAft>
                <a:spcPts val="0"/>
              </a:spcAft>
              <a:buSzPts val="2800"/>
              <a:buNone/>
              <a:defRPr sz="5400" b="1" i="0">
                <a:solidFill>
                  <a:schemeClr val="tx1"/>
                </a:solidFill>
                <a:latin typeface="Roboto" panose="02000000000000000000" pitchFamily="2" charset="0"/>
                <a:ea typeface="Roboto" panose="02000000000000000000" pitchFamily="2" charset="0"/>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r>
              <a:rPr lang="en-CA" dirty="0"/>
              <a:t>Your Title Here</a:t>
            </a:r>
            <a:endParaRPr dirty="0"/>
          </a:p>
        </p:txBody>
      </p:sp>
      <p:sp>
        <p:nvSpPr>
          <p:cNvPr id="2" name="Date Placeholder 1">
            <a:extLst>
              <a:ext uri="{FF2B5EF4-FFF2-40B4-BE49-F238E27FC236}">
                <a16:creationId xmlns:a16="http://schemas.microsoft.com/office/drawing/2014/main" id="{C02EB020-6420-494B-95DB-E9AD8CE0C60A}"/>
              </a:ext>
            </a:extLst>
          </p:cNvPr>
          <p:cNvSpPr>
            <a:spLocks noGrp="1"/>
          </p:cNvSpPr>
          <p:nvPr>
            <p:ph type="dt" sz="half" idx="11"/>
          </p:nvPr>
        </p:nvSpPr>
        <p:spPr/>
        <p:txBody>
          <a:bodyPr/>
          <a:lstStyle/>
          <a:p>
            <a:endParaRPr lang="en-US" dirty="0"/>
          </a:p>
        </p:txBody>
      </p:sp>
      <p:sp>
        <p:nvSpPr>
          <p:cNvPr id="3" name="Footer Placeholder 2">
            <a:extLst>
              <a:ext uri="{FF2B5EF4-FFF2-40B4-BE49-F238E27FC236}">
                <a16:creationId xmlns:a16="http://schemas.microsoft.com/office/drawing/2014/main" id="{DAAE9E22-20D4-F140-900D-D0C4110480B8}"/>
              </a:ext>
            </a:extLst>
          </p:cNvPr>
          <p:cNvSpPr>
            <a:spLocks noGrp="1"/>
          </p:cNvSpPr>
          <p:nvPr>
            <p:ph type="ftr" sz="quarter" idx="12"/>
          </p:nvPr>
        </p:nvSpPr>
        <p:spPr/>
        <p:txBody>
          <a:bodyPr/>
          <a:lstStyle/>
          <a:p>
            <a:endParaRPr lang="en-US" dirty="0"/>
          </a:p>
        </p:txBody>
      </p:sp>
      <p:sp>
        <p:nvSpPr>
          <p:cNvPr id="4" name="Slide Number Placeholder 3">
            <a:extLst>
              <a:ext uri="{FF2B5EF4-FFF2-40B4-BE49-F238E27FC236}">
                <a16:creationId xmlns:a16="http://schemas.microsoft.com/office/drawing/2014/main" id="{56E52ABC-BFE4-4D47-9151-B99D1850F361}"/>
              </a:ext>
            </a:extLst>
          </p:cNvPr>
          <p:cNvSpPr>
            <a:spLocks noGrp="1"/>
          </p:cNvSpPr>
          <p:nvPr>
            <p:ph type="sldNum" sz="quarter" idx="13"/>
          </p:nvPr>
        </p:nvSpPr>
        <p:spPr/>
        <p:txBody>
          <a:bodyPr/>
          <a:lstStyle/>
          <a:p>
            <a:fld id="{61130C78-B4AB-6843-B818-B4CC8CBE3619}" type="slidenum">
              <a:rPr lang="en-US" smtClean="0"/>
              <a:pPr/>
              <a:t>‹#›</a:t>
            </a:fld>
            <a:endParaRPr lang="en-US" dirty="0"/>
          </a:p>
        </p:txBody>
      </p:sp>
      <p:pic>
        <p:nvPicPr>
          <p:cNvPr id="9" name="Picture 8">
            <a:extLst>
              <a:ext uri="{FF2B5EF4-FFF2-40B4-BE49-F238E27FC236}">
                <a16:creationId xmlns:a16="http://schemas.microsoft.com/office/drawing/2014/main" id="{1E0CCA2F-DD68-B34A-B2FF-D2BB60FB5140}"/>
              </a:ext>
            </a:extLst>
          </p:cNvPr>
          <p:cNvPicPr>
            <a:picLocks noChangeAspect="1"/>
          </p:cNvPicPr>
          <p:nvPr userDrawn="1"/>
        </p:nvPicPr>
        <p:blipFill>
          <a:blip r:embed="rId2"/>
          <a:stretch>
            <a:fillRect/>
          </a:stretch>
        </p:blipFill>
        <p:spPr>
          <a:xfrm>
            <a:off x="390591" y="6288677"/>
            <a:ext cx="1705010" cy="461774"/>
          </a:xfrm>
          <a:prstGeom prst="rect">
            <a:avLst/>
          </a:prstGeom>
        </p:spPr>
      </p:pic>
    </p:spTree>
    <p:extLst>
      <p:ext uri="{BB962C8B-B14F-4D97-AF65-F5344CB8AC3E}">
        <p14:creationId xmlns:p14="http://schemas.microsoft.com/office/powerpoint/2010/main" val="260120262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Content 5">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6EC4BE29-637A-8249-853A-17D0176371B3}"/>
              </a:ext>
            </a:extLst>
          </p:cNvPr>
          <p:cNvSpPr/>
          <p:nvPr userDrawn="1"/>
        </p:nvSpPr>
        <p:spPr>
          <a:xfrm>
            <a:off x="0" y="0"/>
            <a:ext cx="12192000" cy="1485900"/>
          </a:xfrm>
          <a:prstGeom prst="rect">
            <a:avLst/>
          </a:prstGeom>
          <a:solidFill>
            <a:srgbClr val="275D3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Google Shape;17;p4">
            <a:extLst>
              <a:ext uri="{FF2B5EF4-FFF2-40B4-BE49-F238E27FC236}">
                <a16:creationId xmlns:a16="http://schemas.microsoft.com/office/drawing/2014/main" id="{7745FA55-A17E-1442-B82C-EB919EC7125D}"/>
              </a:ext>
            </a:extLst>
          </p:cNvPr>
          <p:cNvSpPr txBox="1">
            <a:spLocks noGrp="1"/>
          </p:cNvSpPr>
          <p:nvPr>
            <p:ph type="title" hasCustomPrompt="1"/>
          </p:nvPr>
        </p:nvSpPr>
        <p:spPr>
          <a:xfrm>
            <a:off x="351487" y="556576"/>
            <a:ext cx="11449855" cy="760977"/>
          </a:xfrm>
          <a:prstGeom prst="rect">
            <a:avLst/>
          </a:prstGeom>
        </p:spPr>
        <p:txBody>
          <a:bodyPr spcFirstLastPara="1" wrap="square" lIns="0" tIns="0" rIns="0" bIns="0" anchor="t" anchorCtr="0">
            <a:noAutofit/>
          </a:bodyPr>
          <a:lstStyle>
            <a:lvl1pPr lvl="0" rtl="0">
              <a:spcBef>
                <a:spcPts val="0"/>
              </a:spcBef>
              <a:spcAft>
                <a:spcPts val="0"/>
              </a:spcAft>
              <a:buSzPts val="2800"/>
              <a:buNone/>
              <a:defRPr sz="5400" b="1" i="0">
                <a:solidFill>
                  <a:schemeClr val="bg2"/>
                </a:solidFill>
                <a:latin typeface="Roboto" panose="02000000000000000000" pitchFamily="2" charset="0"/>
                <a:ea typeface="Roboto" panose="02000000000000000000" pitchFamily="2" charset="0"/>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r>
              <a:rPr lang="en-CA" dirty="0"/>
              <a:t>Your Title Here</a:t>
            </a:r>
            <a:endParaRPr dirty="0"/>
          </a:p>
        </p:txBody>
      </p:sp>
      <p:sp>
        <p:nvSpPr>
          <p:cNvPr id="10" name="Content Placeholder 3">
            <a:extLst>
              <a:ext uri="{FF2B5EF4-FFF2-40B4-BE49-F238E27FC236}">
                <a16:creationId xmlns:a16="http://schemas.microsoft.com/office/drawing/2014/main" id="{D5C67B29-3361-7044-B10F-1D2880365E06}"/>
              </a:ext>
            </a:extLst>
          </p:cNvPr>
          <p:cNvSpPr>
            <a:spLocks noGrp="1"/>
          </p:cNvSpPr>
          <p:nvPr>
            <p:ph sz="quarter" idx="10"/>
          </p:nvPr>
        </p:nvSpPr>
        <p:spPr>
          <a:xfrm>
            <a:off x="390525" y="1965325"/>
            <a:ext cx="11410818" cy="4194175"/>
          </a:xfrm>
        </p:spPr>
        <p:txBody>
          <a:bodyPr>
            <a:no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 name="Date Placeholder 1">
            <a:extLst>
              <a:ext uri="{FF2B5EF4-FFF2-40B4-BE49-F238E27FC236}">
                <a16:creationId xmlns:a16="http://schemas.microsoft.com/office/drawing/2014/main" id="{3C060203-9422-4A4A-83AE-9349F3600C5A}"/>
              </a:ext>
            </a:extLst>
          </p:cNvPr>
          <p:cNvSpPr>
            <a:spLocks noGrp="1"/>
          </p:cNvSpPr>
          <p:nvPr>
            <p:ph type="dt" sz="half" idx="11"/>
          </p:nvPr>
        </p:nvSpPr>
        <p:spPr/>
        <p:txBody>
          <a:bodyPr/>
          <a:lstStyle/>
          <a:p>
            <a:endParaRPr lang="en-US" dirty="0"/>
          </a:p>
        </p:txBody>
      </p:sp>
      <p:sp>
        <p:nvSpPr>
          <p:cNvPr id="3" name="Footer Placeholder 2">
            <a:extLst>
              <a:ext uri="{FF2B5EF4-FFF2-40B4-BE49-F238E27FC236}">
                <a16:creationId xmlns:a16="http://schemas.microsoft.com/office/drawing/2014/main" id="{AD531723-859E-6A40-B89A-CAD5E47EDE06}"/>
              </a:ext>
            </a:extLst>
          </p:cNvPr>
          <p:cNvSpPr>
            <a:spLocks noGrp="1"/>
          </p:cNvSpPr>
          <p:nvPr>
            <p:ph type="ftr" sz="quarter" idx="12"/>
          </p:nvPr>
        </p:nvSpPr>
        <p:spPr/>
        <p:txBody>
          <a:bodyPr/>
          <a:lstStyle/>
          <a:p>
            <a:endParaRPr lang="en-US" dirty="0"/>
          </a:p>
        </p:txBody>
      </p:sp>
      <p:sp>
        <p:nvSpPr>
          <p:cNvPr id="4" name="Slide Number Placeholder 3">
            <a:extLst>
              <a:ext uri="{FF2B5EF4-FFF2-40B4-BE49-F238E27FC236}">
                <a16:creationId xmlns:a16="http://schemas.microsoft.com/office/drawing/2014/main" id="{6AC3134F-C888-DF45-9DC4-837B89120783}"/>
              </a:ext>
            </a:extLst>
          </p:cNvPr>
          <p:cNvSpPr>
            <a:spLocks noGrp="1"/>
          </p:cNvSpPr>
          <p:nvPr>
            <p:ph type="sldNum" sz="quarter" idx="13"/>
          </p:nvPr>
        </p:nvSpPr>
        <p:spPr/>
        <p:txBody>
          <a:bodyPr/>
          <a:lstStyle/>
          <a:p>
            <a:fld id="{61130C78-B4AB-6843-B818-B4CC8CBE3619}" type="slidenum">
              <a:rPr lang="en-US" smtClean="0"/>
              <a:pPr/>
              <a:t>‹#›</a:t>
            </a:fld>
            <a:endParaRPr lang="en-US" dirty="0"/>
          </a:p>
        </p:txBody>
      </p:sp>
      <p:pic>
        <p:nvPicPr>
          <p:cNvPr id="12" name="Picture 11">
            <a:extLst>
              <a:ext uri="{FF2B5EF4-FFF2-40B4-BE49-F238E27FC236}">
                <a16:creationId xmlns:a16="http://schemas.microsoft.com/office/drawing/2014/main" id="{980B80EB-A50C-C34E-AACF-D55E50675D28}"/>
              </a:ext>
            </a:extLst>
          </p:cNvPr>
          <p:cNvPicPr>
            <a:picLocks noChangeAspect="1"/>
          </p:cNvPicPr>
          <p:nvPr userDrawn="1"/>
        </p:nvPicPr>
        <p:blipFill>
          <a:blip r:embed="rId2"/>
          <a:stretch>
            <a:fillRect/>
          </a:stretch>
        </p:blipFill>
        <p:spPr>
          <a:xfrm>
            <a:off x="390591" y="6288677"/>
            <a:ext cx="1705010" cy="461774"/>
          </a:xfrm>
          <a:prstGeom prst="rect">
            <a:avLst/>
          </a:prstGeom>
        </p:spPr>
      </p:pic>
    </p:spTree>
    <p:extLst>
      <p:ext uri="{BB962C8B-B14F-4D97-AF65-F5344CB8AC3E}">
        <p14:creationId xmlns:p14="http://schemas.microsoft.com/office/powerpoint/2010/main" val="195294719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Chart 1">
    <p:bg>
      <p:bgRef idx="1001">
        <a:schemeClr val="bg2"/>
      </p:bgRef>
    </p:bg>
    <p:spTree>
      <p:nvGrpSpPr>
        <p:cNvPr id="1" name=""/>
        <p:cNvGrpSpPr/>
        <p:nvPr/>
      </p:nvGrpSpPr>
      <p:grpSpPr>
        <a:xfrm>
          <a:off x="0" y="0"/>
          <a:ext cx="0" cy="0"/>
          <a:chOff x="0" y="0"/>
          <a:chExt cx="0" cy="0"/>
        </a:xfrm>
      </p:grpSpPr>
      <p:pic>
        <p:nvPicPr>
          <p:cNvPr id="12" name="Picture 11" descr="Shape, polygon&#10;&#10;Description automatically generated">
            <a:extLst>
              <a:ext uri="{FF2B5EF4-FFF2-40B4-BE49-F238E27FC236}">
                <a16:creationId xmlns:a16="http://schemas.microsoft.com/office/drawing/2014/main" id="{FDF486DF-8FEF-E746-9CB0-555B49221ABE}"/>
              </a:ext>
            </a:extLst>
          </p:cNvPr>
          <p:cNvPicPr>
            <a:picLocks noChangeAspect="1"/>
          </p:cNvPicPr>
          <p:nvPr userDrawn="1"/>
        </p:nvPicPr>
        <p:blipFill rotWithShape="1">
          <a:blip r:embed="rId2"/>
          <a:srcRect t="1318" r="78139" b="2611"/>
          <a:stretch/>
        </p:blipFill>
        <p:spPr>
          <a:xfrm>
            <a:off x="10714803" y="0"/>
            <a:ext cx="1485820" cy="6858000"/>
          </a:xfrm>
          <a:prstGeom prst="rect">
            <a:avLst/>
          </a:prstGeom>
        </p:spPr>
      </p:pic>
      <p:sp>
        <p:nvSpPr>
          <p:cNvPr id="3" name="Chart Placeholder 2">
            <a:extLst>
              <a:ext uri="{FF2B5EF4-FFF2-40B4-BE49-F238E27FC236}">
                <a16:creationId xmlns:a16="http://schemas.microsoft.com/office/drawing/2014/main" id="{853EC0B4-9DD0-3E42-8433-7FF2BCEBE109}"/>
              </a:ext>
            </a:extLst>
          </p:cNvPr>
          <p:cNvSpPr>
            <a:spLocks noGrp="1"/>
          </p:cNvSpPr>
          <p:nvPr>
            <p:ph type="chart" sz="quarter" idx="10" hasCustomPrompt="1"/>
          </p:nvPr>
        </p:nvSpPr>
        <p:spPr>
          <a:xfrm>
            <a:off x="390592" y="1343279"/>
            <a:ext cx="10539820" cy="4183582"/>
          </a:xfrm>
        </p:spPr>
        <p:txBody>
          <a:bodyPr/>
          <a:lstStyle/>
          <a:p>
            <a:r>
              <a:rPr lang="en-US" dirty="0"/>
              <a:t>Click icon to insert chart</a:t>
            </a:r>
          </a:p>
        </p:txBody>
      </p:sp>
      <p:sp>
        <p:nvSpPr>
          <p:cNvPr id="8" name="Text Placeholder 7">
            <a:extLst>
              <a:ext uri="{FF2B5EF4-FFF2-40B4-BE49-F238E27FC236}">
                <a16:creationId xmlns:a16="http://schemas.microsoft.com/office/drawing/2014/main" id="{999F9ECB-E455-B648-BC28-63F9169F62E3}"/>
              </a:ext>
            </a:extLst>
          </p:cNvPr>
          <p:cNvSpPr>
            <a:spLocks noGrp="1"/>
          </p:cNvSpPr>
          <p:nvPr>
            <p:ph type="body" sz="quarter" idx="11" hasCustomPrompt="1"/>
          </p:nvPr>
        </p:nvSpPr>
        <p:spPr>
          <a:xfrm>
            <a:off x="390592" y="498930"/>
            <a:ext cx="10539820" cy="687387"/>
          </a:xfrm>
        </p:spPr>
        <p:txBody>
          <a:bodyPr lIns="0" tIns="0" rIns="0" bIns="0"/>
          <a:lstStyle>
            <a:lvl1pPr marL="0" indent="0">
              <a:buNone/>
              <a:defRPr b="1">
                <a:solidFill>
                  <a:schemeClr val="tx2"/>
                </a:solidFill>
              </a:defRPr>
            </a:lvl1pPr>
          </a:lstStyle>
          <a:p>
            <a:pPr lvl="0"/>
            <a:r>
              <a:rPr lang="en-US" dirty="0"/>
              <a:t>Add chart title here</a:t>
            </a:r>
          </a:p>
        </p:txBody>
      </p:sp>
      <p:sp>
        <p:nvSpPr>
          <p:cNvPr id="9" name="Date Placeholder 8">
            <a:extLst>
              <a:ext uri="{FF2B5EF4-FFF2-40B4-BE49-F238E27FC236}">
                <a16:creationId xmlns:a16="http://schemas.microsoft.com/office/drawing/2014/main" id="{F198B815-91E0-F54F-8DBF-E1E115486F83}"/>
              </a:ext>
            </a:extLst>
          </p:cNvPr>
          <p:cNvSpPr>
            <a:spLocks noGrp="1"/>
          </p:cNvSpPr>
          <p:nvPr>
            <p:ph type="dt" sz="half" idx="12"/>
          </p:nvPr>
        </p:nvSpPr>
        <p:spPr/>
        <p:txBody>
          <a:bodyPr/>
          <a:lstStyle/>
          <a:p>
            <a:endParaRPr lang="en-US" dirty="0"/>
          </a:p>
        </p:txBody>
      </p:sp>
      <p:sp>
        <p:nvSpPr>
          <p:cNvPr id="10" name="Footer Placeholder 9">
            <a:extLst>
              <a:ext uri="{FF2B5EF4-FFF2-40B4-BE49-F238E27FC236}">
                <a16:creationId xmlns:a16="http://schemas.microsoft.com/office/drawing/2014/main" id="{6D77A3A9-C12D-DA40-8219-2377C4987404}"/>
              </a:ext>
            </a:extLst>
          </p:cNvPr>
          <p:cNvSpPr>
            <a:spLocks noGrp="1"/>
          </p:cNvSpPr>
          <p:nvPr>
            <p:ph type="ftr" sz="quarter" idx="13"/>
          </p:nvPr>
        </p:nvSpPr>
        <p:spPr/>
        <p:txBody>
          <a:bodyPr/>
          <a:lstStyle/>
          <a:p>
            <a:endParaRPr lang="en-US" dirty="0"/>
          </a:p>
        </p:txBody>
      </p:sp>
      <p:sp>
        <p:nvSpPr>
          <p:cNvPr id="11" name="Slide Number Placeholder 10">
            <a:extLst>
              <a:ext uri="{FF2B5EF4-FFF2-40B4-BE49-F238E27FC236}">
                <a16:creationId xmlns:a16="http://schemas.microsoft.com/office/drawing/2014/main" id="{DB0096DC-00BB-7144-8688-CF3D555BA455}"/>
              </a:ext>
            </a:extLst>
          </p:cNvPr>
          <p:cNvSpPr>
            <a:spLocks noGrp="1"/>
          </p:cNvSpPr>
          <p:nvPr>
            <p:ph type="sldNum" sz="quarter" idx="14"/>
          </p:nvPr>
        </p:nvSpPr>
        <p:spPr/>
        <p:txBody>
          <a:bodyPr/>
          <a:lstStyle/>
          <a:p>
            <a:fld id="{61130C78-B4AB-6843-B818-B4CC8CBE3619}" type="slidenum">
              <a:rPr lang="en-US" smtClean="0"/>
              <a:pPr/>
              <a:t>‹#›</a:t>
            </a:fld>
            <a:endParaRPr lang="en-US" dirty="0"/>
          </a:p>
        </p:txBody>
      </p:sp>
      <p:sp>
        <p:nvSpPr>
          <p:cNvPr id="13" name="Text Placeholder 12">
            <a:extLst>
              <a:ext uri="{FF2B5EF4-FFF2-40B4-BE49-F238E27FC236}">
                <a16:creationId xmlns:a16="http://schemas.microsoft.com/office/drawing/2014/main" id="{93D5752F-93E8-5640-B649-2F69D4E4B4FB}"/>
              </a:ext>
            </a:extLst>
          </p:cNvPr>
          <p:cNvSpPr>
            <a:spLocks noGrp="1"/>
          </p:cNvSpPr>
          <p:nvPr>
            <p:ph type="body" sz="quarter" idx="15" hasCustomPrompt="1"/>
          </p:nvPr>
        </p:nvSpPr>
        <p:spPr>
          <a:xfrm>
            <a:off x="390525" y="5688013"/>
            <a:ext cx="11410950" cy="373062"/>
          </a:xfrm>
        </p:spPr>
        <p:txBody>
          <a:bodyPr lIns="0" tIns="0" rIns="0" bIns="0">
            <a:noAutofit/>
          </a:bodyPr>
          <a:lstStyle>
            <a:lvl1pPr marL="0" indent="0">
              <a:buNone/>
              <a:defRPr sz="1200" b="0" i="0">
                <a:solidFill>
                  <a:schemeClr val="tx1"/>
                </a:solidFill>
                <a:latin typeface="Roboto Light" panose="02000000000000000000" pitchFamily="2" charset="0"/>
                <a:ea typeface="Roboto Light" panose="02000000000000000000" pitchFamily="2" charset="0"/>
              </a:defRPr>
            </a:lvl1pPr>
            <a:lvl2pPr marL="457200" indent="0">
              <a:buNone/>
              <a:defRPr sz="1200"/>
            </a:lvl2pPr>
            <a:lvl3pPr marL="914400" indent="0">
              <a:buNone/>
              <a:defRPr sz="1200"/>
            </a:lvl3pPr>
            <a:lvl4pPr marL="1371600" indent="0">
              <a:buNone/>
              <a:defRPr sz="1200"/>
            </a:lvl4pPr>
            <a:lvl5pPr marL="1828800" indent="0">
              <a:buNone/>
              <a:defRPr sz="1200"/>
            </a:lvl5pPr>
          </a:lstStyle>
          <a:p>
            <a:pPr lvl="0"/>
            <a:r>
              <a:rPr lang="en-US" dirty="0"/>
              <a:t>Click to edit chart source text</a:t>
            </a:r>
          </a:p>
        </p:txBody>
      </p:sp>
      <p:pic>
        <p:nvPicPr>
          <p:cNvPr id="14" name="Picture 13">
            <a:extLst>
              <a:ext uri="{FF2B5EF4-FFF2-40B4-BE49-F238E27FC236}">
                <a16:creationId xmlns:a16="http://schemas.microsoft.com/office/drawing/2014/main" id="{83A7B5D2-28FF-FC4A-A919-82D0332A392C}"/>
              </a:ext>
            </a:extLst>
          </p:cNvPr>
          <p:cNvPicPr>
            <a:picLocks noChangeAspect="1"/>
          </p:cNvPicPr>
          <p:nvPr userDrawn="1"/>
        </p:nvPicPr>
        <p:blipFill>
          <a:blip r:embed="rId3"/>
          <a:stretch>
            <a:fillRect/>
          </a:stretch>
        </p:blipFill>
        <p:spPr>
          <a:xfrm>
            <a:off x="382428" y="6288677"/>
            <a:ext cx="1719072" cy="465582"/>
          </a:xfrm>
          <a:prstGeom prst="rect">
            <a:avLst/>
          </a:prstGeom>
        </p:spPr>
      </p:pic>
    </p:spTree>
    <p:extLst>
      <p:ext uri="{BB962C8B-B14F-4D97-AF65-F5344CB8AC3E}">
        <p14:creationId xmlns:p14="http://schemas.microsoft.com/office/powerpoint/2010/main" val="1507784325"/>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15:guide id="1" orient="horz" pos="2160">
          <p15:clr>
            <a:srgbClr val="FBAE40"/>
          </p15:clr>
        </p15:guide>
        <p15:guide id="2" pos="4176">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Chart 2">
    <p:bg>
      <p:bgPr>
        <a:solidFill>
          <a:schemeClr val="tx2"/>
        </a:solidFill>
        <a:effectLst/>
      </p:bgPr>
    </p:bg>
    <p:spTree>
      <p:nvGrpSpPr>
        <p:cNvPr id="1" name=""/>
        <p:cNvGrpSpPr/>
        <p:nvPr/>
      </p:nvGrpSpPr>
      <p:grpSpPr>
        <a:xfrm>
          <a:off x="0" y="0"/>
          <a:ext cx="0" cy="0"/>
          <a:chOff x="0" y="0"/>
          <a:chExt cx="0" cy="0"/>
        </a:xfrm>
      </p:grpSpPr>
      <p:pic>
        <p:nvPicPr>
          <p:cNvPr id="8" name="Picture 7" descr="Shape, polygon&#10;&#10;Description automatically generated">
            <a:extLst>
              <a:ext uri="{FF2B5EF4-FFF2-40B4-BE49-F238E27FC236}">
                <a16:creationId xmlns:a16="http://schemas.microsoft.com/office/drawing/2014/main" id="{EF5224F5-7B4A-C540-BD8F-06A7A11BFD0B}"/>
              </a:ext>
            </a:extLst>
          </p:cNvPr>
          <p:cNvPicPr>
            <a:picLocks noChangeAspect="1"/>
          </p:cNvPicPr>
          <p:nvPr userDrawn="1"/>
        </p:nvPicPr>
        <p:blipFill rotWithShape="1">
          <a:blip r:embed="rId2"/>
          <a:srcRect t="1318" r="78139" b="2611"/>
          <a:stretch/>
        </p:blipFill>
        <p:spPr>
          <a:xfrm>
            <a:off x="10714803" y="0"/>
            <a:ext cx="1485820" cy="6858000"/>
          </a:xfrm>
          <a:prstGeom prst="rect">
            <a:avLst/>
          </a:prstGeom>
        </p:spPr>
      </p:pic>
      <p:sp>
        <p:nvSpPr>
          <p:cNvPr id="11" name="Chart Placeholder 2">
            <a:extLst>
              <a:ext uri="{FF2B5EF4-FFF2-40B4-BE49-F238E27FC236}">
                <a16:creationId xmlns:a16="http://schemas.microsoft.com/office/drawing/2014/main" id="{DBDA81E4-D819-194B-A845-51E77961E251}"/>
              </a:ext>
            </a:extLst>
          </p:cNvPr>
          <p:cNvSpPr>
            <a:spLocks noGrp="1"/>
          </p:cNvSpPr>
          <p:nvPr>
            <p:ph type="chart" sz="quarter" idx="10" hasCustomPrompt="1"/>
          </p:nvPr>
        </p:nvSpPr>
        <p:spPr>
          <a:xfrm>
            <a:off x="390591" y="1343279"/>
            <a:ext cx="10551931" cy="4183582"/>
          </a:xfrm>
        </p:spPr>
        <p:txBody>
          <a:bodyPr/>
          <a:lstStyle>
            <a:lvl1pPr>
              <a:defRPr>
                <a:solidFill>
                  <a:schemeClr val="bg2"/>
                </a:solidFill>
              </a:defRPr>
            </a:lvl1pPr>
          </a:lstStyle>
          <a:p>
            <a:r>
              <a:rPr lang="en-US" dirty="0"/>
              <a:t>Click icon to insert chart</a:t>
            </a:r>
          </a:p>
        </p:txBody>
      </p:sp>
      <p:sp>
        <p:nvSpPr>
          <p:cNvPr id="12" name="Text Placeholder 7">
            <a:extLst>
              <a:ext uri="{FF2B5EF4-FFF2-40B4-BE49-F238E27FC236}">
                <a16:creationId xmlns:a16="http://schemas.microsoft.com/office/drawing/2014/main" id="{F6B907DA-D648-3848-B281-CF9A84B4C7AB}"/>
              </a:ext>
            </a:extLst>
          </p:cNvPr>
          <p:cNvSpPr>
            <a:spLocks noGrp="1"/>
          </p:cNvSpPr>
          <p:nvPr>
            <p:ph type="body" sz="quarter" idx="11" hasCustomPrompt="1"/>
          </p:nvPr>
        </p:nvSpPr>
        <p:spPr>
          <a:xfrm>
            <a:off x="390591" y="498930"/>
            <a:ext cx="10551931" cy="687387"/>
          </a:xfrm>
        </p:spPr>
        <p:txBody>
          <a:bodyPr lIns="0" tIns="0" rIns="0" bIns="0"/>
          <a:lstStyle>
            <a:lvl1pPr marL="0" indent="0">
              <a:buNone/>
              <a:defRPr b="1">
                <a:solidFill>
                  <a:schemeClr val="bg2"/>
                </a:solidFill>
              </a:defRPr>
            </a:lvl1pPr>
          </a:lstStyle>
          <a:p>
            <a:pPr lvl="0"/>
            <a:r>
              <a:rPr lang="en-US" dirty="0"/>
              <a:t>Add chart title here</a:t>
            </a:r>
          </a:p>
        </p:txBody>
      </p:sp>
      <p:sp>
        <p:nvSpPr>
          <p:cNvPr id="13" name="Text Placeholder 12">
            <a:extLst>
              <a:ext uri="{FF2B5EF4-FFF2-40B4-BE49-F238E27FC236}">
                <a16:creationId xmlns:a16="http://schemas.microsoft.com/office/drawing/2014/main" id="{C2333AAA-2953-3E42-89E5-E6D6786DA5B7}"/>
              </a:ext>
            </a:extLst>
          </p:cNvPr>
          <p:cNvSpPr>
            <a:spLocks noGrp="1"/>
          </p:cNvSpPr>
          <p:nvPr>
            <p:ph type="body" sz="quarter" idx="15" hasCustomPrompt="1"/>
          </p:nvPr>
        </p:nvSpPr>
        <p:spPr>
          <a:xfrm>
            <a:off x="390525" y="5688013"/>
            <a:ext cx="11410950" cy="373062"/>
          </a:xfrm>
        </p:spPr>
        <p:txBody>
          <a:bodyPr lIns="0" tIns="0" rIns="0" bIns="0">
            <a:noAutofit/>
          </a:bodyPr>
          <a:lstStyle>
            <a:lvl1pPr marL="0" indent="0">
              <a:buNone/>
              <a:defRPr sz="1200">
                <a:solidFill>
                  <a:schemeClr val="bg2"/>
                </a:solidFill>
              </a:defRPr>
            </a:lvl1pPr>
            <a:lvl2pPr marL="457200" indent="0">
              <a:buNone/>
              <a:defRPr sz="1200"/>
            </a:lvl2pPr>
            <a:lvl3pPr marL="914400" indent="0">
              <a:buNone/>
              <a:defRPr sz="1200"/>
            </a:lvl3pPr>
            <a:lvl4pPr marL="1371600" indent="0">
              <a:buNone/>
              <a:defRPr sz="1200"/>
            </a:lvl4pPr>
            <a:lvl5pPr marL="1828800" indent="0">
              <a:buNone/>
              <a:defRPr sz="1200"/>
            </a:lvl5pPr>
          </a:lstStyle>
          <a:p>
            <a:pPr lvl="0"/>
            <a:r>
              <a:rPr lang="en-US" dirty="0"/>
              <a:t>Click to edit chart source text</a:t>
            </a:r>
          </a:p>
        </p:txBody>
      </p:sp>
      <p:sp>
        <p:nvSpPr>
          <p:cNvPr id="2" name="Date Placeholder 1">
            <a:extLst>
              <a:ext uri="{FF2B5EF4-FFF2-40B4-BE49-F238E27FC236}">
                <a16:creationId xmlns:a16="http://schemas.microsoft.com/office/drawing/2014/main" id="{2E96E9AE-1B93-944F-94E9-92B7D2B39F31}"/>
              </a:ext>
            </a:extLst>
          </p:cNvPr>
          <p:cNvSpPr>
            <a:spLocks noGrp="1"/>
          </p:cNvSpPr>
          <p:nvPr>
            <p:ph type="dt" sz="half" idx="16"/>
          </p:nvPr>
        </p:nvSpPr>
        <p:spPr/>
        <p:txBody>
          <a:bodyPr/>
          <a:lstStyle/>
          <a:p>
            <a:endParaRPr lang="en-US" dirty="0"/>
          </a:p>
        </p:txBody>
      </p:sp>
      <p:sp>
        <p:nvSpPr>
          <p:cNvPr id="3" name="Footer Placeholder 2">
            <a:extLst>
              <a:ext uri="{FF2B5EF4-FFF2-40B4-BE49-F238E27FC236}">
                <a16:creationId xmlns:a16="http://schemas.microsoft.com/office/drawing/2014/main" id="{626A558C-3CFE-9F45-8C8F-90D0362E71BA}"/>
              </a:ext>
            </a:extLst>
          </p:cNvPr>
          <p:cNvSpPr>
            <a:spLocks noGrp="1"/>
          </p:cNvSpPr>
          <p:nvPr>
            <p:ph type="ftr" sz="quarter" idx="17"/>
          </p:nvPr>
        </p:nvSpPr>
        <p:spPr/>
        <p:txBody>
          <a:bodyPr/>
          <a:lstStyle/>
          <a:p>
            <a:endParaRPr lang="en-US" dirty="0"/>
          </a:p>
        </p:txBody>
      </p:sp>
      <p:sp>
        <p:nvSpPr>
          <p:cNvPr id="4" name="Slide Number Placeholder 3">
            <a:extLst>
              <a:ext uri="{FF2B5EF4-FFF2-40B4-BE49-F238E27FC236}">
                <a16:creationId xmlns:a16="http://schemas.microsoft.com/office/drawing/2014/main" id="{688BAD6E-366B-1E4E-B7F4-DD7B00DDA4C8}"/>
              </a:ext>
            </a:extLst>
          </p:cNvPr>
          <p:cNvSpPr>
            <a:spLocks noGrp="1"/>
          </p:cNvSpPr>
          <p:nvPr>
            <p:ph type="sldNum" sz="quarter" idx="18"/>
          </p:nvPr>
        </p:nvSpPr>
        <p:spPr/>
        <p:txBody>
          <a:bodyPr/>
          <a:lstStyle/>
          <a:p>
            <a:fld id="{61130C78-B4AB-6843-B818-B4CC8CBE3619}" type="slidenum">
              <a:rPr lang="en-US" smtClean="0"/>
              <a:pPr/>
              <a:t>‹#›</a:t>
            </a:fld>
            <a:endParaRPr lang="en-US" dirty="0"/>
          </a:p>
        </p:txBody>
      </p:sp>
      <p:pic>
        <p:nvPicPr>
          <p:cNvPr id="9" name="Picture 8">
            <a:extLst>
              <a:ext uri="{FF2B5EF4-FFF2-40B4-BE49-F238E27FC236}">
                <a16:creationId xmlns:a16="http://schemas.microsoft.com/office/drawing/2014/main" id="{DA5BCB06-E6BC-C243-88F1-45906E203AC7}"/>
              </a:ext>
            </a:extLst>
          </p:cNvPr>
          <p:cNvPicPr>
            <a:picLocks noChangeAspect="1"/>
          </p:cNvPicPr>
          <p:nvPr userDrawn="1"/>
        </p:nvPicPr>
        <p:blipFill>
          <a:blip r:embed="rId3"/>
          <a:stretch>
            <a:fillRect/>
          </a:stretch>
        </p:blipFill>
        <p:spPr>
          <a:xfrm>
            <a:off x="390591" y="6288677"/>
            <a:ext cx="1705010" cy="461774"/>
          </a:xfrm>
          <a:prstGeom prst="rect">
            <a:avLst/>
          </a:prstGeom>
        </p:spPr>
      </p:pic>
    </p:spTree>
    <p:extLst>
      <p:ext uri="{BB962C8B-B14F-4D97-AF65-F5344CB8AC3E}">
        <p14:creationId xmlns:p14="http://schemas.microsoft.com/office/powerpoint/2010/main" val="458019838"/>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15:guide id="1" orient="horz" pos="2160">
          <p15:clr>
            <a:srgbClr val="FBAE40"/>
          </p15:clr>
        </p15:guide>
        <p15:guide id="2" pos="4176">
          <p15:clr>
            <a:srgbClr val="FBAE4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Picture with Caption 3">
    <p:bg>
      <p:bgPr>
        <a:solidFill>
          <a:schemeClr val="bg2"/>
        </a:solidFill>
        <a:effectLst/>
      </p:bgPr>
    </p:bg>
    <p:spTree>
      <p:nvGrpSpPr>
        <p:cNvPr id="1" name=""/>
        <p:cNvGrpSpPr/>
        <p:nvPr/>
      </p:nvGrpSpPr>
      <p:grpSpPr>
        <a:xfrm>
          <a:off x="0" y="0"/>
          <a:ext cx="0" cy="0"/>
          <a:chOff x="0" y="0"/>
          <a:chExt cx="0" cy="0"/>
        </a:xfrm>
      </p:grpSpPr>
      <p:pic>
        <p:nvPicPr>
          <p:cNvPr id="9" name="Picture 8" descr="Shape, polygon&#10;&#10;Description automatically generated">
            <a:extLst>
              <a:ext uri="{FF2B5EF4-FFF2-40B4-BE49-F238E27FC236}">
                <a16:creationId xmlns:a16="http://schemas.microsoft.com/office/drawing/2014/main" id="{1F14869D-079E-964F-80B7-011C027887BA}"/>
              </a:ext>
            </a:extLst>
          </p:cNvPr>
          <p:cNvPicPr>
            <a:picLocks noChangeAspect="1"/>
          </p:cNvPicPr>
          <p:nvPr userDrawn="1"/>
        </p:nvPicPr>
        <p:blipFill rotWithShape="1">
          <a:blip r:embed="rId2"/>
          <a:srcRect t="1318" r="78139" b="2611"/>
          <a:stretch/>
        </p:blipFill>
        <p:spPr>
          <a:xfrm>
            <a:off x="10714803" y="0"/>
            <a:ext cx="1485820" cy="6858000"/>
          </a:xfrm>
          <a:prstGeom prst="rect">
            <a:avLst/>
          </a:prstGeom>
        </p:spPr>
      </p:pic>
      <p:sp>
        <p:nvSpPr>
          <p:cNvPr id="8" name="Picture Placeholder 4">
            <a:extLst>
              <a:ext uri="{FF2B5EF4-FFF2-40B4-BE49-F238E27FC236}">
                <a16:creationId xmlns:a16="http://schemas.microsoft.com/office/drawing/2014/main" id="{3962DB7E-0883-7945-8AA8-880B377F4D6B}"/>
              </a:ext>
            </a:extLst>
          </p:cNvPr>
          <p:cNvSpPr>
            <a:spLocks noGrp="1"/>
          </p:cNvSpPr>
          <p:nvPr>
            <p:ph type="pic" sz="quarter" idx="10"/>
          </p:nvPr>
        </p:nvSpPr>
        <p:spPr>
          <a:xfrm>
            <a:off x="382428" y="1608138"/>
            <a:ext cx="3557298" cy="3327638"/>
          </a:xfrm>
        </p:spPr>
        <p:txBody>
          <a:bodyPr>
            <a:normAutofit/>
          </a:bodyPr>
          <a:lstStyle>
            <a:lvl1pPr>
              <a:defRPr sz="2000"/>
            </a:lvl1pPr>
          </a:lstStyle>
          <a:p>
            <a:r>
              <a:rPr lang="en-US" dirty="0"/>
              <a:t>Click icon to add picture</a:t>
            </a:r>
          </a:p>
        </p:txBody>
      </p:sp>
      <p:sp>
        <p:nvSpPr>
          <p:cNvPr id="10" name="Text Placeholder 4">
            <a:extLst>
              <a:ext uri="{FF2B5EF4-FFF2-40B4-BE49-F238E27FC236}">
                <a16:creationId xmlns:a16="http://schemas.microsoft.com/office/drawing/2014/main" id="{730FD155-F064-E242-90C2-6F80336985E3}"/>
              </a:ext>
            </a:extLst>
          </p:cNvPr>
          <p:cNvSpPr>
            <a:spLocks noGrp="1"/>
          </p:cNvSpPr>
          <p:nvPr>
            <p:ph type="body" sz="quarter" idx="12" hasCustomPrompt="1"/>
          </p:nvPr>
        </p:nvSpPr>
        <p:spPr>
          <a:xfrm>
            <a:off x="4420354" y="1608138"/>
            <a:ext cx="6294449" cy="4168775"/>
          </a:xfrm>
        </p:spPr>
        <p:txBody>
          <a:bodyPr lIns="0" tIns="0" rIns="0" bIns="0">
            <a:normAutofit/>
          </a:bodyPr>
          <a:lstStyle>
            <a:lvl1pPr marL="0" indent="0">
              <a:lnSpc>
                <a:spcPct val="114000"/>
              </a:lnSpc>
              <a:spcBef>
                <a:spcPts val="0"/>
              </a:spcBef>
              <a:buNone/>
              <a:defRPr sz="2800" b="1" i="0">
                <a:solidFill>
                  <a:schemeClr val="tx2"/>
                </a:solidFill>
                <a:latin typeface="Roboto" panose="02000000000000000000" pitchFamily="2" charset="0"/>
                <a:ea typeface="Roboto" panose="02000000000000000000" pitchFamily="2" charset="0"/>
              </a:defRPr>
            </a:lvl1pPr>
          </a:lstStyle>
          <a:p>
            <a:pPr lvl="0"/>
            <a:r>
              <a:rPr lang="en-US" dirty="0"/>
              <a:t>Click to add text</a:t>
            </a:r>
          </a:p>
        </p:txBody>
      </p:sp>
      <p:sp>
        <p:nvSpPr>
          <p:cNvPr id="6" name="Date Placeholder 5">
            <a:extLst>
              <a:ext uri="{FF2B5EF4-FFF2-40B4-BE49-F238E27FC236}">
                <a16:creationId xmlns:a16="http://schemas.microsoft.com/office/drawing/2014/main" id="{6ED51F88-AA70-F347-9489-C2435C814DEE}"/>
              </a:ext>
            </a:extLst>
          </p:cNvPr>
          <p:cNvSpPr>
            <a:spLocks noGrp="1"/>
          </p:cNvSpPr>
          <p:nvPr>
            <p:ph type="dt" sz="half" idx="13"/>
          </p:nvPr>
        </p:nvSpPr>
        <p:spPr/>
        <p:txBody>
          <a:bodyPr/>
          <a:lstStyle/>
          <a:p>
            <a:endParaRPr lang="en-US" dirty="0"/>
          </a:p>
        </p:txBody>
      </p:sp>
      <p:sp>
        <p:nvSpPr>
          <p:cNvPr id="7" name="Footer Placeholder 6">
            <a:extLst>
              <a:ext uri="{FF2B5EF4-FFF2-40B4-BE49-F238E27FC236}">
                <a16:creationId xmlns:a16="http://schemas.microsoft.com/office/drawing/2014/main" id="{B3F34C8B-A24B-834E-97B0-23FD1B54B1B6}"/>
              </a:ext>
            </a:extLst>
          </p:cNvPr>
          <p:cNvSpPr>
            <a:spLocks noGrp="1"/>
          </p:cNvSpPr>
          <p:nvPr>
            <p:ph type="ftr" sz="quarter" idx="14"/>
          </p:nvPr>
        </p:nvSpPr>
        <p:spPr/>
        <p:txBody>
          <a:bodyPr/>
          <a:lstStyle/>
          <a:p>
            <a:endParaRPr lang="en-US" dirty="0"/>
          </a:p>
        </p:txBody>
      </p:sp>
      <p:sp>
        <p:nvSpPr>
          <p:cNvPr id="11" name="Slide Number Placeholder 10">
            <a:extLst>
              <a:ext uri="{FF2B5EF4-FFF2-40B4-BE49-F238E27FC236}">
                <a16:creationId xmlns:a16="http://schemas.microsoft.com/office/drawing/2014/main" id="{98AD62E2-152C-CC4F-89F0-606EC63B9301}"/>
              </a:ext>
            </a:extLst>
          </p:cNvPr>
          <p:cNvSpPr>
            <a:spLocks noGrp="1"/>
          </p:cNvSpPr>
          <p:nvPr>
            <p:ph type="sldNum" sz="quarter" idx="15"/>
          </p:nvPr>
        </p:nvSpPr>
        <p:spPr/>
        <p:txBody>
          <a:bodyPr/>
          <a:lstStyle/>
          <a:p>
            <a:fld id="{61130C78-B4AB-6843-B818-B4CC8CBE3619}" type="slidenum">
              <a:rPr lang="en-US" smtClean="0"/>
              <a:pPr/>
              <a:t>‹#›</a:t>
            </a:fld>
            <a:endParaRPr lang="en-US" dirty="0"/>
          </a:p>
        </p:txBody>
      </p:sp>
      <p:pic>
        <p:nvPicPr>
          <p:cNvPr id="12" name="Picture 11">
            <a:extLst>
              <a:ext uri="{FF2B5EF4-FFF2-40B4-BE49-F238E27FC236}">
                <a16:creationId xmlns:a16="http://schemas.microsoft.com/office/drawing/2014/main" id="{F9BB003B-769B-3741-B7C6-C73B6C398D22}"/>
              </a:ext>
            </a:extLst>
          </p:cNvPr>
          <p:cNvPicPr>
            <a:picLocks noChangeAspect="1"/>
          </p:cNvPicPr>
          <p:nvPr userDrawn="1"/>
        </p:nvPicPr>
        <p:blipFill>
          <a:blip r:embed="rId3"/>
          <a:stretch>
            <a:fillRect/>
          </a:stretch>
        </p:blipFill>
        <p:spPr>
          <a:xfrm>
            <a:off x="382428" y="6288677"/>
            <a:ext cx="1719072" cy="465582"/>
          </a:xfrm>
          <a:prstGeom prst="rect">
            <a:avLst/>
          </a:prstGeom>
        </p:spPr>
      </p:pic>
    </p:spTree>
    <p:extLst>
      <p:ext uri="{BB962C8B-B14F-4D97-AF65-F5344CB8AC3E}">
        <p14:creationId xmlns:p14="http://schemas.microsoft.com/office/powerpoint/2010/main" val="537778425"/>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15:guide id="1" orient="horz" pos="2160">
          <p15:clr>
            <a:srgbClr val="FBAE40"/>
          </p15:clr>
        </p15:guide>
        <p15:guide id="2" pos="4176">
          <p15:clr>
            <a:srgbClr val="FBAE40"/>
          </p15:clr>
        </p15:guide>
      </p15:sldGuideLst>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Promise 1">
    <p:bg>
      <p:bgRef idx="1001">
        <a:schemeClr val="bg2"/>
      </p:bgRef>
    </p:bg>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936A1FA5-02DD-3D41-8634-67C3FF49380A}"/>
              </a:ext>
            </a:extLst>
          </p:cNvPr>
          <p:cNvPicPr>
            <a:picLocks noChangeAspect="1"/>
          </p:cNvPicPr>
          <p:nvPr userDrawn="1"/>
        </p:nvPicPr>
        <p:blipFill>
          <a:blip r:embed="rId2"/>
          <a:stretch>
            <a:fillRect/>
          </a:stretch>
        </p:blipFill>
        <p:spPr>
          <a:xfrm>
            <a:off x="9234013" y="5876636"/>
            <a:ext cx="2443706" cy="661837"/>
          </a:xfrm>
          <a:prstGeom prst="rect">
            <a:avLst/>
          </a:prstGeom>
        </p:spPr>
      </p:pic>
      <p:sp>
        <p:nvSpPr>
          <p:cNvPr id="6" name="Title 5">
            <a:extLst>
              <a:ext uri="{FF2B5EF4-FFF2-40B4-BE49-F238E27FC236}">
                <a16:creationId xmlns:a16="http://schemas.microsoft.com/office/drawing/2014/main" id="{C0132E0B-F5FA-A649-92CF-89A8BABC5BB9}"/>
              </a:ext>
            </a:extLst>
          </p:cNvPr>
          <p:cNvSpPr>
            <a:spLocks noGrp="1"/>
          </p:cNvSpPr>
          <p:nvPr>
            <p:ph type="title" hasCustomPrompt="1"/>
          </p:nvPr>
        </p:nvSpPr>
        <p:spPr>
          <a:xfrm>
            <a:off x="318654" y="2599170"/>
            <a:ext cx="11516592" cy="1325563"/>
          </a:xfrm>
        </p:spPr>
        <p:txBody>
          <a:bodyPr>
            <a:noAutofit/>
          </a:bodyPr>
          <a:lstStyle>
            <a:lvl1pPr>
              <a:defRPr sz="8900" b="1" i="0" spc="-140" baseline="0">
                <a:solidFill>
                  <a:srgbClr val="F2CD00"/>
                </a:solidFill>
                <a:latin typeface="Roboto" panose="02000000000000000000" pitchFamily="2" charset="0"/>
                <a:ea typeface="Roboto" panose="02000000000000000000" pitchFamily="2" charset="0"/>
              </a:defRPr>
            </a:lvl1pPr>
          </a:lstStyle>
          <a:p>
            <a:r>
              <a:rPr lang="en-US" dirty="0"/>
              <a:t>Leading with Purpose.</a:t>
            </a:r>
          </a:p>
        </p:txBody>
      </p:sp>
    </p:spTree>
    <p:extLst>
      <p:ext uri="{BB962C8B-B14F-4D97-AF65-F5344CB8AC3E}">
        <p14:creationId xmlns:p14="http://schemas.microsoft.com/office/powerpoint/2010/main" val="1903685414"/>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15:guide id="1" orient="horz" pos="2160">
          <p15:clr>
            <a:srgbClr val="FBAE40"/>
          </p15:clr>
        </p15:guide>
        <p15:guide id="2" pos="4176">
          <p15:clr>
            <a:srgbClr val="FBAE40"/>
          </p15:clr>
        </p15:guide>
      </p15:sldGuideLst>
    </p:ext>
  </p:extLs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Promise 2">
    <p:bg>
      <p:bgRef idx="1001">
        <a:schemeClr val="bg2"/>
      </p:bgRef>
    </p:bg>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936A1FA5-02DD-3D41-8634-67C3FF49380A}"/>
              </a:ext>
            </a:extLst>
          </p:cNvPr>
          <p:cNvPicPr>
            <a:picLocks noChangeAspect="1"/>
          </p:cNvPicPr>
          <p:nvPr userDrawn="1"/>
        </p:nvPicPr>
        <p:blipFill>
          <a:blip r:embed="rId2"/>
          <a:stretch>
            <a:fillRect/>
          </a:stretch>
        </p:blipFill>
        <p:spPr>
          <a:xfrm>
            <a:off x="9234013" y="5876636"/>
            <a:ext cx="2443706" cy="661837"/>
          </a:xfrm>
          <a:prstGeom prst="rect">
            <a:avLst/>
          </a:prstGeom>
        </p:spPr>
      </p:pic>
      <p:sp>
        <p:nvSpPr>
          <p:cNvPr id="6" name="Title 5">
            <a:extLst>
              <a:ext uri="{FF2B5EF4-FFF2-40B4-BE49-F238E27FC236}">
                <a16:creationId xmlns:a16="http://schemas.microsoft.com/office/drawing/2014/main" id="{C0132E0B-F5FA-A649-92CF-89A8BABC5BB9}"/>
              </a:ext>
            </a:extLst>
          </p:cNvPr>
          <p:cNvSpPr>
            <a:spLocks noGrp="1"/>
          </p:cNvSpPr>
          <p:nvPr>
            <p:ph type="title" hasCustomPrompt="1"/>
          </p:nvPr>
        </p:nvSpPr>
        <p:spPr>
          <a:xfrm>
            <a:off x="318654" y="2630343"/>
            <a:ext cx="9137073" cy="1325563"/>
          </a:xfrm>
        </p:spPr>
        <p:txBody>
          <a:bodyPr>
            <a:noAutofit/>
          </a:bodyPr>
          <a:lstStyle>
            <a:lvl1pPr>
              <a:defRPr sz="7200" b="1" i="0" spc="-140" baseline="0">
                <a:solidFill>
                  <a:srgbClr val="F2CD00"/>
                </a:solidFill>
                <a:latin typeface="Roboto" panose="02000000000000000000" pitchFamily="2" charset="0"/>
                <a:ea typeface="Roboto" panose="02000000000000000000" pitchFamily="2" charset="0"/>
              </a:defRPr>
            </a:lvl1pPr>
          </a:lstStyle>
          <a:p>
            <a:r>
              <a:rPr lang="en-US" dirty="0"/>
              <a:t>Leading with Purpose.</a:t>
            </a:r>
          </a:p>
        </p:txBody>
      </p:sp>
    </p:spTree>
    <p:extLst>
      <p:ext uri="{BB962C8B-B14F-4D97-AF65-F5344CB8AC3E}">
        <p14:creationId xmlns:p14="http://schemas.microsoft.com/office/powerpoint/2010/main" val="1480720887"/>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15:guide id="1" orient="horz" pos="2160">
          <p15:clr>
            <a:srgbClr val="FBAE40"/>
          </p15:clr>
        </p15:guide>
        <p15:guide id="2" pos="4176">
          <p15:clr>
            <a:srgbClr val="FBAE40"/>
          </p15:clr>
        </p15:guide>
      </p15:sldGuideLst>
    </p:ext>
  </p:extLs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End Slide 1">
    <p:bg>
      <p:bgRef idx="1001">
        <a:schemeClr val="bg2"/>
      </p:bgRef>
    </p:bg>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6958A413-3734-3C4C-B113-2BB989517A6E}"/>
              </a:ext>
            </a:extLst>
          </p:cNvPr>
          <p:cNvPicPr>
            <a:picLocks noChangeAspect="1"/>
          </p:cNvPicPr>
          <p:nvPr userDrawn="1"/>
        </p:nvPicPr>
        <p:blipFill>
          <a:blip r:embed="rId2"/>
          <a:stretch>
            <a:fillRect/>
          </a:stretch>
        </p:blipFill>
        <p:spPr>
          <a:xfrm>
            <a:off x="9330379" y="5906804"/>
            <a:ext cx="2407631" cy="652067"/>
          </a:xfrm>
          <a:prstGeom prst="rect">
            <a:avLst/>
          </a:prstGeom>
        </p:spPr>
      </p:pic>
    </p:spTree>
    <p:extLst>
      <p:ext uri="{BB962C8B-B14F-4D97-AF65-F5344CB8AC3E}">
        <p14:creationId xmlns:p14="http://schemas.microsoft.com/office/powerpoint/2010/main" val="274710691"/>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15:guide id="1" orient="horz" pos="2160">
          <p15:clr>
            <a:srgbClr val="FBAE40"/>
          </p15:clr>
        </p15:guide>
        <p15:guide id="2" pos="4176">
          <p15:clr>
            <a:srgbClr val="FBAE40"/>
          </p15:clr>
        </p15:guide>
      </p15:sldGuideLst>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BE6555AB-A659-BD40-978B-F47AA54B19E5}"/>
              </a:ext>
            </a:extLst>
          </p:cNvPr>
          <p:cNvSpPr>
            <a:spLocks noGrp="1"/>
          </p:cNvSpPr>
          <p:nvPr>
            <p:ph type="title"/>
          </p:nvPr>
        </p:nvSpPr>
        <p:spPr>
          <a:xfrm>
            <a:off x="390591" y="365125"/>
            <a:ext cx="11410818" cy="1325563"/>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a:extLst>
              <a:ext uri="{FF2B5EF4-FFF2-40B4-BE49-F238E27FC236}">
                <a16:creationId xmlns:a16="http://schemas.microsoft.com/office/drawing/2014/main" id="{F13DCE43-AFF8-8A43-98D1-00F3E9F422E4}"/>
              </a:ext>
            </a:extLst>
          </p:cNvPr>
          <p:cNvSpPr>
            <a:spLocks noGrp="1"/>
          </p:cNvSpPr>
          <p:nvPr>
            <p:ph type="body" idx="1"/>
          </p:nvPr>
        </p:nvSpPr>
        <p:spPr>
          <a:xfrm>
            <a:off x="390591" y="1825625"/>
            <a:ext cx="11413482" cy="4351338"/>
          </a:xfrm>
          <a:prstGeom prst="rect">
            <a:avLst/>
          </a:prstGeom>
        </p:spPr>
        <p:txBody>
          <a:bodyPr vert="horz" lIns="91440" tIns="45720" rIns="91440" bIns="45720" rtlCol="0">
            <a:norm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08881EAD-ACA1-FE47-A8A5-C7966E097921}"/>
              </a:ext>
            </a:extLst>
          </p:cNvPr>
          <p:cNvSpPr>
            <a:spLocks noGrp="1"/>
          </p:cNvSpPr>
          <p:nvPr>
            <p:ph type="dt" sz="half" idx="2"/>
          </p:nvPr>
        </p:nvSpPr>
        <p:spPr>
          <a:xfrm>
            <a:off x="2313810" y="6356350"/>
            <a:ext cx="1813690" cy="365125"/>
          </a:xfrm>
          <a:prstGeom prst="rect">
            <a:avLst/>
          </a:prstGeom>
        </p:spPr>
        <p:txBody>
          <a:bodyPr vert="horz" lIns="91440" tIns="45720" rIns="91440" bIns="45720" rtlCol="0" anchor="ctr"/>
          <a:lstStyle>
            <a:lvl1pPr algn="l">
              <a:defRPr sz="1200">
                <a:solidFill>
                  <a:schemeClr val="tx1">
                    <a:tint val="75000"/>
                  </a:schemeClr>
                </a:solidFill>
                <a:latin typeface="Roboto" panose="02000000000000000000" pitchFamily="2" charset="0"/>
                <a:ea typeface="Roboto" panose="02000000000000000000" pitchFamily="2" charset="0"/>
              </a:defRPr>
            </a:lvl1pPr>
          </a:lstStyle>
          <a:p>
            <a:endParaRPr lang="en-US" dirty="0"/>
          </a:p>
        </p:txBody>
      </p:sp>
      <p:sp>
        <p:nvSpPr>
          <p:cNvPr id="5" name="Footer Placeholder 4">
            <a:extLst>
              <a:ext uri="{FF2B5EF4-FFF2-40B4-BE49-F238E27FC236}">
                <a16:creationId xmlns:a16="http://schemas.microsoft.com/office/drawing/2014/main" id="{8E76E2DD-2D19-1640-A6B3-94C55C6DD8C5}"/>
              </a:ext>
            </a:extLst>
          </p:cNvPr>
          <p:cNvSpPr>
            <a:spLocks noGrp="1"/>
          </p:cNvSpPr>
          <p:nvPr>
            <p:ph type="ftr" sz="quarter" idx="3"/>
          </p:nvPr>
        </p:nvSpPr>
        <p:spPr>
          <a:xfrm>
            <a:off x="4420354" y="6356350"/>
            <a:ext cx="4114800" cy="365125"/>
          </a:xfrm>
          <a:prstGeom prst="rect">
            <a:avLst/>
          </a:prstGeom>
        </p:spPr>
        <p:txBody>
          <a:bodyPr vert="horz" lIns="91440" tIns="45720" rIns="91440" bIns="45720" rtlCol="0" anchor="ctr"/>
          <a:lstStyle>
            <a:lvl1pPr algn="ctr">
              <a:defRPr sz="1200">
                <a:solidFill>
                  <a:schemeClr val="tx1">
                    <a:tint val="75000"/>
                  </a:schemeClr>
                </a:solidFill>
                <a:latin typeface="Roboto" panose="02000000000000000000" pitchFamily="2" charset="0"/>
                <a:ea typeface="Roboto" panose="02000000000000000000" pitchFamily="2" charset="0"/>
              </a:defRPr>
            </a:lvl1pPr>
          </a:lstStyle>
          <a:p>
            <a:endParaRPr lang="en-US" dirty="0"/>
          </a:p>
        </p:txBody>
      </p:sp>
      <p:sp>
        <p:nvSpPr>
          <p:cNvPr id="6" name="Slide Number Placeholder 5">
            <a:extLst>
              <a:ext uri="{FF2B5EF4-FFF2-40B4-BE49-F238E27FC236}">
                <a16:creationId xmlns:a16="http://schemas.microsoft.com/office/drawing/2014/main" id="{7F92D2B5-C3DE-A045-A1E5-C92623BB745F}"/>
              </a:ext>
            </a:extLst>
          </p:cNvPr>
          <p:cNvSpPr>
            <a:spLocks noGrp="1"/>
          </p:cNvSpPr>
          <p:nvPr>
            <p:ph type="sldNum" sz="quarter" idx="4"/>
          </p:nvPr>
        </p:nvSpPr>
        <p:spPr>
          <a:xfrm>
            <a:off x="8828009" y="6356350"/>
            <a:ext cx="2973400" cy="365125"/>
          </a:xfrm>
          <a:prstGeom prst="rect">
            <a:avLst/>
          </a:prstGeom>
        </p:spPr>
        <p:txBody>
          <a:bodyPr vert="horz" lIns="91440" tIns="45720" rIns="91440" bIns="45720" rtlCol="0" anchor="ctr"/>
          <a:lstStyle>
            <a:lvl1pPr algn="r">
              <a:defRPr sz="1200">
                <a:solidFill>
                  <a:schemeClr val="tx1">
                    <a:tint val="75000"/>
                  </a:schemeClr>
                </a:solidFill>
                <a:latin typeface="Roboto" panose="02000000000000000000" pitchFamily="2" charset="0"/>
                <a:ea typeface="Roboto" panose="02000000000000000000" pitchFamily="2" charset="0"/>
              </a:defRPr>
            </a:lvl1pPr>
          </a:lstStyle>
          <a:p>
            <a:fld id="{61130C78-B4AB-6843-B818-B4CC8CBE3619}" type="slidenum">
              <a:rPr lang="en-US" smtClean="0"/>
              <a:pPr/>
              <a:t>‹#›</a:t>
            </a:fld>
            <a:endParaRPr lang="en-US" dirty="0"/>
          </a:p>
        </p:txBody>
      </p:sp>
    </p:spTree>
    <p:extLst>
      <p:ext uri="{BB962C8B-B14F-4D97-AF65-F5344CB8AC3E}">
        <p14:creationId xmlns:p14="http://schemas.microsoft.com/office/powerpoint/2010/main" val="2446282044"/>
      </p:ext>
    </p:extLst>
  </p:cSld>
  <p:clrMap bg1="lt1" tx1="dk1" bg2="lt2" tx2="dk2" accent1="accent1" accent2="accent2" accent3="accent3" accent4="accent4" accent5="accent5" accent6="accent6" hlink="hlink" folHlink="folHlink"/>
  <p:sldLayoutIdLst>
    <p:sldLayoutId id="2147483655" r:id="rId1"/>
    <p:sldLayoutId id="2147483656" r:id="rId2"/>
    <p:sldLayoutId id="2147483657" r:id="rId3"/>
    <p:sldLayoutId id="2147483663" r:id="rId4"/>
    <p:sldLayoutId id="2147483659" r:id="rId5"/>
    <p:sldLayoutId id="2147483660" r:id="rId6"/>
    <p:sldLayoutId id="2147483664" r:id="rId7"/>
    <p:sldLayoutId id="2147483665" r:id="rId8"/>
    <p:sldLayoutId id="2147483666" r:id="rId9"/>
    <p:sldLayoutId id="2147483667" r:id="rId10"/>
    <p:sldLayoutId id="2147483668" r:id="rId11"/>
    <p:sldLayoutId id="2147483670" r:id="rId12"/>
  </p:sldLayoutIdLst>
  <p:hf hdr="0" ftr="0" dt="0"/>
  <p:txStyles>
    <p:titleStyle>
      <a:lvl1pPr algn="l" defTabSz="914400" rtl="0" eaLnBrk="1" latinLnBrk="0" hangingPunct="1">
        <a:lnSpc>
          <a:spcPct val="90000"/>
        </a:lnSpc>
        <a:spcBef>
          <a:spcPct val="0"/>
        </a:spcBef>
        <a:buNone/>
        <a:defRPr sz="4400" b="1" i="0" kern="1200" spc="-60" baseline="0">
          <a:solidFill>
            <a:schemeClr val="tx1"/>
          </a:solidFill>
          <a:latin typeface="Roboto" panose="02000000000000000000" pitchFamily="2" charset="0"/>
          <a:ea typeface="Roboto" panose="02000000000000000000" pitchFamily="2" charset="0"/>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b="0" i="0" kern="1200">
          <a:solidFill>
            <a:schemeClr val="tx1"/>
          </a:solidFill>
          <a:latin typeface="Roboto" panose="02000000000000000000" pitchFamily="2" charset="0"/>
          <a:ea typeface="Roboto" panose="02000000000000000000" pitchFamily="2" charset="0"/>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b="0" i="0" kern="1200">
          <a:solidFill>
            <a:schemeClr val="tx1"/>
          </a:solidFill>
          <a:latin typeface="Roboto" panose="02000000000000000000" pitchFamily="2" charset="0"/>
          <a:ea typeface="Roboto" panose="02000000000000000000" pitchFamily="2" charset="0"/>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b="0" i="0" kern="1200">
          <a:solidFill>
            <a:schemeClr val="tx1"/>
          </a:solidFill>
          <a:latin typeface="Roboto" panose="02000000000000000000" pitchFamily="2" charset="0"/>
          <a:ea typeface="Roboto" panose="02000000000000000000" pitchFamily="2" charset="0"/>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Roboto" panose="02000000000000000000" pitchFamily="2" charset="0"/>
          <a:ea typeface="Roboto" panose="02000000000000000000" pitchFamily="2" charset="0"/>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Roboto" panose="02000000000000000000" pitchFamily="2" charset="0"/>
          <a:ea typeface="Roboto" panose="02000000000000000000" pitchFamily="2"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xml"/><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3" Type="http://schemas.openxmlformats.org/officeDocument/2006/relationships/hyperlink" Target="http://arthritis.ca/understand-arthritis/arthritis-facts-figures" TargetMode="External"/><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3" Type="http://schemas.openxmlformats.org/officeDocument/2006/relationships/image" Target="../media/image6.tiff"/><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7.tiff"/><Relationship Id="rId2" Type="http://schemas.openxmlformats.org/officeDocument/2006/relationships/notesSlide" Target="../notesSlides/notesSlide8.xml"/><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0.xml"/><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3.xml"/><Relationship Id="rId1" Type="http://schemas.openxmlformats.org/officeDocument/2006/relationships/slideLayout" Target="../slideLayouts/slideLayout2.xml"/><Relationship Id="rId5" Type="http://schemas.openxmlformats.org/officeDocument/2006/relationships/image" Target="../media/image13.png"/><Relationship Id="rId4" Type="http://schemas.openxmlformats.org/officeDocument/2006/relationships/image" Target="../media/image12.png"/></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3" Type="http://schemas.openxmlformats.org/officeDocument/2006/relationships/image" Target="../media/image14.png"/><Relationship Id="rId7" Type="http://schemas.openxmlformats.org/officeDocument/2006/relationships/image" Target="../media/image18.png"/><Relationship Id="rId2" Type="http://schemas.openxmlformats.org/officeDocument/2006/relationships/notesSlide" Target="../notesSlides/notesSlide15.xml"/><Relationship Id="rId1" Type="http://schemas.openxmlformats.org/officeDocument/2006/relationships/slideLayout" Target="../slideLayouts/slideLayout2.xml"/><Relationship Id="rId6" Type="http://schemas.openxmlformats.org/officeDocument/2006/relationships/image" Target="../media/image17.png"/><Relationship Id="rId5" Type="http://schemas.openxmlformats.org/officeDocument/2006/relationships/image" Target="../media/image16.png"/><Relationship Id="rId4" Type="http://schemas.openxmlformats.org/officeDocument/2006/relationships/image" Target="../media/image15.png"/></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notesSlide" Target="../notesSlides/notesSlide18.xml"/><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9.xml"/><Relationship Id="rId1" Type="http://schemas.openxmlformats.org/officeDocument/2006/relationships/slideLayout" Target="../slideLayouts/slideLayout2.xml"/><Relationship Id="rId6" Type="http://schemas.openxmlformats.org/officeDocument/2006/relationships/image" Target="../media/image23.svg"/><Relationship Id="rId5" Type="http://schemas.openxmlformats.org/officeDocument/2006/relationships/image" Target="../media/image22.svg"/><Relationship Id="rId4" Type="http://schemas.openxmlformats.org/officeDocument/2006/relationships/image" Target="../media/image21.svg"/></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21.xml"/><Relationship Id="rId1" Type="http://schemas.openxmlformats.org/officeDocument/2006/relationships/slideLayout" Target="../slideLayouts/slideLayout4.xml"/></Relationships>
</file>

<file path=ppt/slides/_rels/slide24.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22.xml"/><Relationship Id="rId1" Type="http://schemas.openxmlformats.org/officeDocument/2006/relationships/slideLayout" Target="../slideLayouts/slideLayout2.xml"/><Relationship Id="rId4" Type="http://schemas.openxmlformats.org/officeDocument/2006/relationships/image" Target="../media/image26.png"/></Relationships>
</file>

<file path=ppt/slides/_rels/slide25.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23.xml"/><Relationship Id="rId1" Type="http://schemas.openxmlformats.org/officeDocument/2006/relationships/slideLayout" Target="../slideLayouts/slideLayout6.xml"/><Relationship Id="rId4" Type="http://schemas.openxmlformats.org/officeDocument/2006/relationships/image" Target="../media/image4.png"/></Relationships>
</file>

<file path=ppt/slides/_rels/slide26.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25.xml"/><Relationship Id="rId1" Type="http://schemas.openxmlformats.org/officeDocument/2006/relationships/slideLayout" Target="../slideLayouts/slideLayout6.xml"/></Relationships>
</file>

<file path=ppt/slides/_rels/slide28.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26.xml"/><Relationship Id="rId1" Type="http://schemas.openxmlformats.org/officeDocument/2006/relationships/slideLayout" Target="../slideLayouts/slideLayout2.xml"/><Relationship Id="rId4" Type="http://schemas.openxmlformats.org/officeDocument/2006/relationships/image" Target="../media/image31.png"/></Relationships>
</file>

<file path=ppt/slides/_rels/slide29.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27.xml"/><Relationship Id="rId1" Type="http://schemas.openxmlformats.org/officeDocument/2006/relationships/slideLayout" Target="../slideLayouts/slideLayout6.xml"/><Relationship Id="rId5" Type="http://schemas.openxmlformats.org/officeDocument/2006/relationships/image" Target="../media/image34.png"/><Relationship Id="rId4" Type="http://schemas.openxmlformats.org/officeDocument/2006/relationships/image" Target="../media/image33.png"/></Relationships>
</file>

<file path=ppt/slides/_rels/slide30.xml.rels><?xml version="1.0" encoding="UTF-8" standalone="yes"?>
<Relationships xmlns="http://schemas.openxmlformats.org/package/2006/relationships"><Relationship Id="rId3" Type="http://schemas.openxmlformats.org/officeDocument/2006/relationships/image" Target="../media/image35.tiff"/><Relationship Id="rId2" Type="http://schemas.openxmlformats.org/officeDocument/2006/relationships/notesSlide" Target="../notesSlides/notesSlide28.xml"/><Relationship Id="rId1" Type="http://schemas.openxmlformats.org/officeDocument/2006/relationships/slideLayout" Target="../slideLayouts/slideLayout2.xml"/><Relationship Id="rId4" Type="http://schemas.openxmlformats.org/officeDocument/2006/relationships/image" Target="../media/image36.tiff"/></Relationships>
</file>

<file path=ppt/slides/_rels/slide31.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29.xml"/><Relationship Id="rId1" Type="http://schemas.openxmlformats.org/officeDocument/2006/relationships/slideLayout" Target="../slideLayouts/slideLayout6.xml"/><Relationship Id="rId4" Type="http://schemas.openxmlformats.org/officeDocument/2006/relationships/image" Target="../media/image38.png"/></Relationships>
</file>

<file path=ppt/slides/_rels/slide32.xml.rels><?xml version="1.0" encoding="UTF-8" standalone="yes"?>
<Relationships xmlns="http://schemas.openxmlformats.org/package/2006/relationships"><Relationship Id="rId3" Type="http://schemas.openxmlformats.org/officeDocument/2006/relationships/image" Target="../media/image39.png"/><Relationship Id="rId7" Type="http://schemas.openxmlformats.org/officeDocument/2006/relationships/image" Target="../media/image43.png"/><Relationship Id="rId2" Type="http://schemas.openxmlformats.org/officeDocument/2006/relationships/notesSlide" Target="../notesSlides/notesSlide30.xml"/><Relationship Id="rId1" Type="http://schemas.openxmlformats.org/officeDocument/2006/relationships/slideLayout" Target="../slideLayouts/slideLayout2.xml"/><Relationship Id="rId6" Type="http://schemas.openxmlformats.org/officeDocument/2006/relationships/image" Target="../media/image42.png"/><Relationship Id="rId5" Type="http://schemas.openxmlformats.org/officeDocument/2006/relationships/image" Target="../media/image41.png"/><Relationship Id="rId4" Type="http://schemas.openxmlformats.org/officeDocument/2006/relationships/image" Target="../media/image40.png"/></Relationships>
</file>

<file path=ppt/slides/_rels/slide33.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31.xml"/><Relationship Id="rId1" Type="http://schemas.openxmlformats.org/officeDocument/2006/relationships/slideLayout" Target="../slideLayouts/slideLayout6.xml"/></Relationships>
</file>

<file path=ppt/slides/_rels/slide34.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notesSlide" Target="../notesSlides/notesSlide33.xml"/><Relationship Id="rId1" Type="http://schemas.openxmlformats.org/officeDocument/2006/relationships/slideLayout" Target="../slideLayouts/slideLayout6.xml"/></Relationships>
</file>

<file path=ppt/slides/_rels/slide36.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notesSlide" Target="../notesSlides/notesSlide35.xml"/><Relationship Id="rId1" Type="http://schemas.openxmlformats.org/officeDocument/2006/relationships/slideLayout" Target="../slideLayouts/slideLayout6.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6.xml"/></Relationships>
</file>

<file path=ppt/slides/_rels/slide40.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notesSlide" Target="../notesSlides/notesSlide39.xml"/><Relationship Id="rId1" Type="http://schemas.openxmlformats.org/officeDocument/2006/relationships/slideLayout" Target="../slideLayouts/slideLayout6.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6.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notesSlide" Target="../notesSlides/notesSlide43.xml"/><Relationship Id="rId1" Type="http://schemas.openxmlformats.org/officeDocument/2006/relationships/slideLayout" Target="../slideLayouts/slideLayout6.xml"/></Relationships>
</file>

<file path=ppt/slides/_rels/slide4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notesSlide" Target="../notesSlides/notesSlide44.xml"/><Relationship Id="rId1" Type="http://schemas.openxmlformats.org/officeDocument/2006/relationships/slideLayout" Target="../slideLayouts/slideLayout6.xml"/><Relationship Id="rId4" Type="http://schemas.openxmlformats.org/officeDocument/2006/relationships/image" Target="../media/image53.png"/></Relationships>
</file>

<file path=ppt/slides/_rels/slide48.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notesSlide" Target="../notesSlides/notesSlide45.xml"/><Relationship Id="rId1" Type="http://schemas.openxmlformats.org/officeDocument/2006/relationships/slideLayout" Target="../slideLayouts/slideLayout2.xml"/><Relationship Id="rId5" Type="http://schemas.openxmlformats.org/officeDocument/2006/relationships/image" Target="../media/image56.png"/><Relationship Id="rId4" Type="http://schemas.openxmlformats.org/officeDocument/2006/relationships/image" Target="../media/image55.png"/></Relationships>
</file>

<file path=ppt/slides/_rels/slide49.xml.rels><?xml version="1.0" encoding="UTF-8" standalone="yes"?>
<Relationships xmlns="http://schemas.openxmlformats.org/package/2006/relationships"><Relationship Id="rId3" Type="http://schemas.openxmlformats.org/officeDocument/2006/relationships/image" Target="../media/image57.png"/><Relationship Id="rId2" Type="http://schemas.openxmlformats.org/officeDocument/2006/relationships/notesSlide" Target="../notesSlides/notesSlide46.xml"/><Relationship Id="rId1" Type="http://schemas.openxmlformats.org/officeDocument/2006/relationships/slideLayout" Target="../slideLayouts/slideLayout6.xml"/><Relationship Id="rId4" Type="http://schemas.openxmlformats.org/officeDocument/2006/relationships/image" Target="../media/image58.png"/></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3" Type="http://schemas.openxmlformats.org/officeDocument/2006/relationships/image" Target="../media/image59.jpeg"/><Relationship Id="rId2" Type="http://schemas.openxmlformats.org/officeDocument/2006/relationships/notesSlide" Target="../notesSlides/notesSlide48.xml"/><Relationship Id="rId1" Type="http://schemas.openxmlformats.org/officeDocument/2006/relationships/slideLayout" Target="../slideLayouts/slideLayout9.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61401657-68BE-174B-A869-78093A517AFB}"/>
              </a:ext>
            </a:extLst>
          </p:cNvPr>
          <p:cNvSpPr>
            <a:spLocks noGrp="1"/>
          </p:cNvSpPr>
          <p:nvPr>
            <p:ph type="sldNum" sz="quarter" idx="14"/>
          </p:nvPr>
        </p:nvSpPr>
        <p:spPr/>
        <p:txBody>
          <a:bodyPr/>
          <a:lstStyle/>
          <a:p>
            <a:fld id="{61130C78-B4AB-6843-B818-B4CC8CBE3619}" type="slidenum">
              <a:rPr lang="en-US" smtClean="0"/>
              <a:pPr/>
              <a:t>1</a:t>
            </a:fld>
            <a:endParaRPr lang="en-US" dirty="0"/>
          </a:p>
        </p:txBody>
      </p:sp>
      <p:sp>
        <p:nvSpPr>
          <p:cNvPr id="6" name="Rectangle 5">
            <a:extLst>
              <a:ext uri="{FF2B5EF4-FFF2-40B4-BE49-F238E27FC236}">
                <a16:creationId xmlns:a16="http://schemas.microsoft.com/office/drawing/2014/main" id="{DBEE26DE-B8EF-C741-93F0-6A0382C49CD9}"/>
              </a:ext>
            </a:extLst>
          </p:cNvPr>
          <p:cNvSpPr/>
          <p:nvPr/>
        </p:nvSpPr>
        <p:spPr>
          <a:xfrm>
            <a:off x="1632284" y="879720"/>
            <a:ext cx="8446168" cy="5262979"/>
          </a:xfrm>
          <a:prstGeom prst="rect">
            <a:avLst/>
          </a:prstGeom>
        </p:spPr>
        <p:txBody>
          <a:bodyPr wrap="square">
            <a:spAutoFit/>
          </a:bodyPr>
          <a:lstStyle/>
          <a:p>
            <a:pPr algn="ctr"/>
            <a:r>
              <a:rPr lang="en-US" sz="4400" b="1" dirty="0">
                <a:solidFill>
                  <a:srgbClr val="FFFF00"/>
                </a:solidFill>
              </a:rPr>
              <a:t>Welcome to this COMET presentation</a:t>
            </a:r>
            <a:br>
              <a:rPr lang="en-US" sz="4400" dirty="0">
                <a:solidFill>
                  <a:srgbClr val="FFFF00"/>
                </a:solidFill>
              </a:rPr>
            </a:br>
            <a:endParaRPr lang="en-US" sz="4400" dirty="0">
              <a:solidFill>
                <a:srgbClr val="FFFF00"/>
              </a:solidFill>
            </a:endParaRPr>
          </a:p>
          <a:p>
            <a:pPr algn="ctr"/>
            <a:br>
              <a:rPr lang="en-US" sz="4400" dirty="0">
                <a:solidFill>
                  <a:srgbClr val="FFFF00"/>
                </a:solidFill>
              </a:rPr>
            </a:br>
            <a:r>
              <a:rPr lang="en-US" sz="4000" dirty="0"/>
              <a:t>We will start in just a few minutes.  Please take this time to get yourself a cup of coffee/tea/water, and we will start promptly at 9 am.</a:t>
            </a:r>
          </a:p>
        </p:txBody>
      </p:sp>
    </p:spTree>
    <p:extLst>
      <p:ext uri="{BB962C8B-B14F-4D97-AF65-F5344CB8AC3E}">
        <p14:creationId xmlns:p14="http://schemas.microsoft.com/office/powerpoint/2010/main" val="335020065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633FBF84-22B3-AA42-AC2F-1E0D84EC5C82}"/>
              </a:ext>
            </a:extLst>
          </p:cNvPr>
          <p:cNvSpPr>
            <a:spLocks noGrp="1"/>
          </p:cNvSpPr>
          <p:nvPr>
            <p:ph type="sldNum" sz="quarter" idx="14"/>
          </p:nvPr>
        </p:nvSpPr>
        <p:spPr/>
        <p:txBody>
          <a:bodyPr/>
          <a:lstStyle/>
          <a:p>
            <a:fld id="{61130C78-B4AB-6843-B818-B4CC8CBE3619}" type="slidenum">
              <a:rPr lang="en-US" smtClean="0"/>
              <a:pPr/>
              <a:t>2</a:t>
            </a:fld>
            <a:endParaRPr lang="en-US" dirty="0"/>
          </a:p>
        </p:txBody>
      </p:sp>
      <p:sp>
        <p:nvSpPr>
          <p:cNvPr id="6" name="Rectangle 5">
            <a:extLst>
              <a:ext uri="{FF2B5EF4-FFF2-40B4-BE49-F238E27FC236}">
                <a16:creationId xmlns:a16="http://schemas.microsoft.com/office/drawing/2014/main" id="{733818AD-7A6C-0441-9554-25C590215BCD}"/>
              </a:ext>
            </a:extLst>
          </p:cNvPr>
          <p:cNvSpPr/>
          <p:nvPr/>
        </p:nvSpPr>
        <p:spPr>
          <a:xfrm>
            <a:off x="1612232" y="1937084"/>
            <a:ext cx="8458200" cy="3046988"/>
          </a:xfrm>
          <a:prstGeom prst="rect">
            <a:avLst/>
          </a:prstGeom>
        </p:spPr>
        <p:txBody>
          <a:bodyPr wrap="square">
            <a:spAutoFit/>
          </a:bodyPr>
          <a:lstStyle/>
          <a:p>
            <a:pPr algn="ctr"/>
            <a:r>
              <a:rPr lang="en-CA" sz="3200" i="1" dirty="0"/>
              <a:t>As we gather here today, we acknowledge we are on Treaty 6, 7 and 8 Territory and the Homeland of the Métis. We pay our respect to the First Nations and Métis ancestors and reaffirm our relationship with one another.</a:t>
            </a:r>
            <a:br>
              <a:rPr lang="en-CA" sz="3200" dirty="0"/>
            </a:br>
            <a:endParaRPr lang="en-US" sz="3200" dirty="0"/>
          </a:p>
        </p:txBody>
      </p:sp>
    </p:spTree>
    <p:extLst>
      <p:ext uri="{BB962C8B-B14F-4D97-AF65-F5344CB8AC3E}">
        <p14:creationId xmlns:p14="http://schemas.microsoft.com/office/powerpoint/2010/main" val="76820668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ADEA8675-5AC1-604E-8048-EF8CF7D620BB}"/>
              </a:ext>
            </a:extLst>
          </p:cNvPr>
          <p:cNvSpPr>
            <a:spLocks noGrp="1"/>
          </p:cNvSpPr>
          <p:nvPr>
            <p:ph type="title"/>
          </p:nvPr>
        </p:nvSpPr>
        <p:spPr>
          <a:xfrm>
            <a:off x="408867" y="1354219"/>
            <a:ext cx="5227400" cy="1412694"/>
          </a:xfrm>
        </p:spPr>
        <p:txBody>
          <a:bodyPr/>
          <a:lstStyle/>
          <a:p>
            <a:pPr algn="ctr"/>
            <a:r>
              <a:rPr lang="en-US" sz="3600" dirty="0">
                <a:solidFill>
                  <a:srgbClr val="FFFF00"/>
                </a:solidFill>
              </a:rPr>
              <a:t>YOUR JOINT PAIN </a:t>
            </a:r>
            <a:br>
              <a:rPr lang="en-US" sz="3600" dirty="0">
                <a:solidFill>
                  <a:srgbClr val="FFFF00"/>
                </a:solidFill>
              </a:rPr>
            </a:br>
            <a:r>
              <a:rPr lang="en-US" sz="3600" dirty="0">
                <a:solidFill>
                  <a:srgbClr val="FFFF00"/>
                </a:solidFill>
              </a:rPr>
              <a:t>IS PERSONAL</a:t>
            </a:r>
            <a:br>
              <a:rPr lang="is-IS" sz="3600">
                <a:solidFill>
                  <a:srgbClr val="FFFF00"/>
                </a:solidFill>
              </a:rPr>
            </a:br>
            <a:br>
              <a:rPr lang="is-IS" sz="3600">
                <a:solidFill>
                  <a:srgbClr val="FFFF00"/>
                </a:solidFill>
              </a:rPr>
            </a:br>
            <a:r>
              <a:rPr lang="en-US" sz="4000" b="0" dirty="0">
                <a:solidFill>
                  <a:srgbClr val="FFFF00"/>
                </a:solidFill>
              </a:rPr>
              <a:t>s</a:t>
            </a:r>
            <a:r>
              <a:rPr lang="is-IS" sz="4000" b="0">
                <a:solidFill>
                  <a:srgbClr val="FFFF00"/>
                </a:solidFill>
              </a:rPr>
              <a:t>o is your treatment</a:t>
            </a:r>
            <a:endParaRPr lang="en-US" sz="3600" i="1" dirty="0"/>
          </a:p>
        </p:txBody>
      </p:sp>
      <p:sp>
        <p:nvSpPr>
          <p:cNvPr id="5" name="Text Placeholder 4">
            <a:extLst>
              <a:ext uri="{FF2B5EF4-FFF2-40B4-BE49-F238E27FC236}">
                <a16:creationId xmlns:a16="http://schemas.microsoft.com/office/drawing/2014/main" id="{C981B5D7-AE90-AB4A-805F-ADB2B2DE741D}"/>
              </a:ext>
            </a:extLst>
          </p:cNvPr>
          <p:cNvSpPr>
            <a:spLocks noGrp="1"/>
          </p:cNvSpPr>
          <p:nvPr>
            <p:ph type="body" sz="quarter" idx="10"/>
          </p:nvPr>
        </p:nvSpPr>
        <p:spPr>
          <a:xfrm>
            <a:off x="408630" y="4343400"/>
            <a:ext cx="5227637" cy="1344478"/>
          </a:xfrm>
        </p:spPr>
        <p:txBody>
          <a:bodyPr>
            <a:normAutofit/>
          </a:bodyPr>
          <a:lstStyle/>
          <a:p>
            <a:r>
              <a:rPr lang="en-US" b="0" dirty="0"/>
              <a:t>Presented by the Sport and Exercise Medicine Physicians from the Sather Reid Sport Medicine Clinic and the McEwan University Health Center</a:t>
            </a:r>
          </a:p>
          <a:p>
            <a:endParaRPr lang="en-US" b="0" dirty="0"/>
          </a:p>
        </p:txBody>
      </p:sp>
    </p:spTree>
    <p:extLst>
      <p:ext uri="{BB962C8B-B14F-4D97-AF65-F5344CB8AC3E}">
        <p14:creationId xmlns:p14="http://schemas.microsoft.com/office/powerpoint/2010/main" val="363024001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76F1CC-03F3-430A-8AD5-46DD368AE47F}"/>
              </a:ext>
            </a:extLst>
          </p:cNvPr>
          <p:cNvSpPr>
            <a:spLocks noGrp="1"/>
          </p:cNvSpPr>
          <p:nvPr>
            <p:ph type="title"/>
          </p:nvPr>
        </p:nvSpPr>
        <p:spPr>
          <a:xfrm>
            <a:off x="443980" y="318011"/>
            <a:ext cx="11449855" cy="760977"/>
          </a:xfrm>
        </p:spPr>
        <p:txBody>
          <a:bodyPr/>
          <a:lstStyle/>
          <a:p>
            <a:r>
              <a:rPr lang="en-US" sz="4000" dirty="0"/>
              <a:t>A few housekeeping points before we get started</a:t>
            </a:r>
            <a:r>
              <a:rPr lang="en-US" b="0" dirty="0"/>
              <a:t>:</a:t>
            </a:r>
            <a:endParaRPr lang="en-US" dirty="0"/>
          </a:p>
        </p:txBody>
      </p:sp>
      <p:sp>
        <p:nvSpPr>
          <p:cNvPr id="3" name="Content Placeholder 2">
            <a:extLst>
              <a:ext uri="{FF2B5EF4-FFF2-40B4-BE49-F238E27FC236}">
                <a16:creationId xmlns:a16="http://schemas.microsoft.com/office/drawing/2014/main" id="{FA014E38-3577-44D8-B5BE-B753C32B587A}"/>
              </a:ext>
            </a:extLst>
          </p:cNvPr>
          <p:cNvSpPr>
            <a:spLocks noGrp="1"/>
          </p:cNvSpPr>
          <p:nvPr>
            <p:ph sz="quarter" idx="10"/>
          </p:nvPr>
        </p:nvSpPr>
        <p:spPr/>
        <p:txBody>
          <a:bodyPr/>
          <a:lstStyle/>
          <a:p>
            <a:pPr marL="342900" indent="-342900">
              <a:buAutoNum type="arabicPeriod"/>
            </a:pPr>
            <a:r>
              <a:rPr lang="en-US" sz="2000" dirty="0"/>
              <a:t>please </a:t>
            </a:r>
            <a:r>
              <a:rPr lang="en-US" sz="2000" dirty="0">
                <a:solidFill>
                  <a:srgbClr val="C00000"/>
                </a:solidFill>
              </a:rPr>
              <a:t>MUTE</a:t>
            </a:r>
            <a:r>
              <a:rPr lang="en-US" sz="2000" dirty="0"/>
              <a:t> your microphone – you may unmute to ask a question</a:t>
            </a:r>
          </a:p>
          <a:p>
            <a:pPr marL="342900" indent="-342900">
              <a:buAutoNum type="arabicPeriod"/>
            </a:pPr>
            <a:r>
              <a:rPr lang="en-US" sz="2000" dirty="0"/>
              <a:t> you may have your </a:t>
            </a:r>
            <a:r>
              <a:rPr lang="en-US" sz="2000" dirty="0">
                <a:solidFill>
                  <a:srgbClr val="C00000"/>
                </a:solidFill>
              </a:rPr>
              <a:t>VIDEO</a:t>
            </a:r>
            <a:r>
              <a:rPr lang="en-US" sz="2000" dirty="0"/>
              <a:t> on/off at your discretion</a:t>
            </a:r>
          </a:p>
          <a:p>
            <a:pPr marL="342900" indent="-342900">
              <a:buAutoNum type="arabicPeriod"/>
            </a:pPr>
            <a:r>
              <a:rPr lang="en-US" sz="2000" dirty="0"/>
              <a:t>you may </a:t>
            </a:r>
            <a:r>
              <a:rPr lang="en-US" sz="2000" dirty="0">
                <a:solidFill>
                  <a:srgbClr val="C00000"/>
                </a:solidFill>
              </a:rPr>
              <a:t>ask a question </a:t>
            </a:r>
            <a:r>
              <a:rPr lang="en-US" sz="2000" dirty="0"/>
              <a:t>at any time in this presentation but we will pause to address questions and there will be time at the end for questions</a:t>
            </a:r>
          </a:p>
          <a:p>
            <a:pPr marL="342900" indent="-342900">
              <a:buAutoNum type="arabicPeriod"/>
            </a:pPr>
            <a:r>
              <a:rPr lang="en-US" sz="2000" dirty="0"/>
              <a:t>you may type your questions in the </a:t>
            </a:r>
            <a:r>
              <a:rPr lang="en-US" sz="2000" dirty="0">
                <a:solidFill>
                  <a:srgbClr val="C00000"/>
                </a:solidFill>
              </a:rPr>
              <a:t>CHAT BOX</a:t>
            </a:r>
          </a:p>
          <a:p>
            <a:pPr marL="342900" indent="-342900">
              <a:buAutoNum type="arabicPeriod"/>
            </a:pPr>
            <a:r>
              <a:rPr lang="en-US" sz="2000" dirty="0"/>
              <a:t>if you are signing into this presentation using someone else’s zoom account/computer please let us know who you are</a:t>
            </a:r>
            <a:br>
              <a:rPr lang="en-US" sz="2000" dirty="0"/>
            </a:br>
            <a:r>
              <a:rPr lang="en-US" sz="2000" dirty="0"/>
              <a:t>	- send your name to </a:t>
            </a:r>
            <a:r>
              <a:rPr lang="en-US" sz="2000" dirty="0">
                <a:solidFill>
                  <a:srgbClr val="C00000"/>
                </a:solidFill>
              </a:rPr>
              <a:t>COMET project Zoom </a:t>
            </a:r>
            <a:r>
              <a:rPr lang="en-US" sz="2000" dirty="0"/>
              <a:t>in the chat box</a:t>
            </a:r>
          </a:p>
          <a:p>
            <a:pPr marL="342900" indent="-342900">
              <a:buAutoNum type="arabicPeriod"/>
            </a:pPr>
            <a:r>
              <a:rPr lang="en-US" sz="2000" dirty="0"/>
              <a:t>we are not recording/transcribing this presentation but the slides are on the U of A family medicine website for you to review at any time</a:t>
            </a:r>
          </a:p>
        </p:txBody>
      </p:sp>
      <p:sp>
        <p:nvSpPr>
          <p:cNvPr id="4" name="Slide Number Placeholder 3">
            <a:extLst>
              <a:ext uri="{FF2B5EF4-FFF2-40B4-BE49-F238E27FC236}">
                <a16:creationId xmlns:a16="http://schemas.microsoft.com/office/drawing/2014/main" id="{2252CD5B-41FE-4B7D-975D-98222C36EAE0}"/>
              </a:ext>
            </a:extLst>
          </p:cNvPr>
          <p:cNvSpPr>
            <a:spLocks noGrp="1"/>
          </p:cNvSpPr>
          <p:nvPr>
            <p:ph type="sldNum" sz="quarter" idx="13"/>
          </p:nvPr>
        </p:nvSpPr>
        <p:spPr/>
        <p:txBody>
          <a:bodyPr/>
          <a:lstStyle/>
          <a:p>
            <a:fld id="{61130C78-B4AB-6843-B818-B4CC8CBE3619}" type="slidenum">
              <a:rPr lang="en-US" smtClean="0"/>
              <a:pPr/>
              <a:t>4</a:t>
            </a:fld>
            <a:endParaRPr lang="en-US"/>
          </a:p>
        </p:txBody>
      </p:sp>
      <p:sp>
        <p:nvSpPr>
          <p:cNvPr id="7" name="Right Arrow 6">
            <a:extLst>
              <a:ext uri="{FF2B5EF4-FFF2-40B4-BE49-F238E27FC236}">
                <a16:creationId xmlns:a16="http://schemas.microsoft.com/office/drawing/2014/main" id="{3E20E095-1C31-6B4B-960C-81D32FDAED29}"/>
              </a:ext>
            </a:extLst>
          </p:cNvPr>
          <p:cNvSpPr/>
          <p:nvPr/>
        </p:nvSpPr>
        <p:spPr>
          <a:xfrm>
            <a:off x="6168907" y="5742425"/>
            <a:ext cx="1055571" cy="335280"/>
          </a:xfrm>
          <a:prstGeom prst="rightArrow">
            <a:avLst/>
          </a:prstGeom>
          <a:solidFill>
            <a:srgbClr val="FF000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6" name="Picture 5">
            <a:extLst>
              <a:ext uri="{FF2B5EF4-FFF2-40B4-BE49-F238E27FC236}">
                <a16:creationId xmlns:a16="http://schemas.microsoft.com/office/drawing/2014/main" id="{9F188E34-3C50-AFF5-BFA7-68D0D10E7441}"/>
              </a:ext>
            </a:extLst>
          </p:cNvPr>
          <p:cNvPicPr>
            <a:picLocks noChangeAspect="1"/>
          </p:cNvPicPr>
          <p:nvPr/>
        </p:nvPicPr>
        <p:blipFill>
          <a:blip r:embed="rId3"/>
          <a:stretch>
            <a:fillRect/>
          </a:stretch>
        </p:blipFill>
        <p:spPr>
          <a:xfrm>
            <a:off x="7377900" y="5209198"/>
            <a:ext cx="1450109" cy="1473881"/>
          </a:xfrm>
          <a:prstGeom prst="rect">
            <a:avLst/>
          </a:prstGeom>
        </p:spPr>
      </p:pic>
    </p:spTree>
    <p:extLst>
      <p:ext uri="{BB962C8B-B14F-4D97-AF65-F5344CB8AC3E}">
        <p14:creationId xmlns:p14="http://schemas.microsoft.com/office/powerpoint/2010/main" val="223393665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30D75E-D3C0-DA4D-B292-7EF154552BB3}"/>
              </a:ext>
            </a:extLst>
          </p:cNvPr>
          <p:cNvSpPr>
            <a:spLocks noGrp="1"/>
          </p:cNvSpPr>
          <p:nvPr>
            <p:ph type="title"/>
          </p:nvPr>
        </p:nvSpPr>
        <p:spPr>
          <a:xfrm>
            <a:off x="390591" y="136525"/>
            <a:ext cx="11410752" cy="1325563"/>
          </a:xfrm>
        </p:spPr>
        <p:txBody>
          <a:bodyPr/>
          <a:lstStyle/>
          <a:p>
            <a:r>
              <a:rPr lang="en-US" sz="4000" dirty="0"/>
              <a:t>OSTEOARTHRITIS AFFECTS ALL AGE GROUPS</a:t>
            </a:r>
          </a:p>
        </p:txBody>
      </p:sp>
      <p:sp>
        <p:nvSpPr>
          <p:cNvPr id="3" name="Content Placeholder 2">
            <a:extLst>
              <a:ext uri="{FF2B5EF4-FFF2-40B4-BE49-F238E27FC236}">
                <a16:creationId xmlns:a16="http://schemas.microsoft.com/office/drawing/2014/main" id="{F5044ADE-8A43-AE42-B2EE-1AB46060BF75}"/>
              </a:ext>
            </a:extLst>
          </p:cNvPr>
          <p:cNvSpPr>
            <a:spLocks noGrp="1"/>
          </p:cNvSpPr>
          <p:nvPr>
            <p:ph sz="quarter" idx="10"/>
          </p:nvPr>
        </p:nvSpPr>
        <p:spPr/>
        <p:txBody>
          <a:bodyPr/>
          <a:lstStyle/>
          <a:p>
            <a:pPr marL="342900" indent="-342900">
              <a:buFont typeface="Arial"/>
              <a:buChar char="•"/>
            </a:pPr>
            <a:r>
              <a:rPr lang="en-US"/>
              <a:t>56% of Canadians with OA are less than 65 years of age</a:t>
            </a:r>
          </a:p>
          <a:p>
            <a:pPr marL="0" indent="0">
              <a:buNone/>
            </a:pPr>
            <a:endParaRPr lang="en-US"/>
          </a:p>
          <a:p>
            <a:pPr marL="342900" indent="-342900">
              <a:buFont typeface="Arial"/>
              <a:buChar char="•"/>
            </a:pPr>
            <a:r>
              <a:rPr lang="en-US"/>
              <a:t>In 2017, 4.6 million Canadians had arthritis and we spent $33 billion dollars in health care costs treating arthritis</a:t>
            </a:r>
          </a:p>
          <a:p>
            <a:pPr marL="0" indent="0">
              <a:buNone/>
            </a:pPr>
            <a:endParaRPr lang="en-US"/>
          </a:p>
          <a:p>
            <a:pPr marL="342900" indent="-342900">
              <a:buFont typeface="Arial"/>
              <a:buChar char="•"/>
            </a:pPr>
            <a:r>
              <a:rPr lang="en-US"/>
              <a:t>By 2037, </a:t>
            </a:r>
            <a:r>
              <a:rPr lang="en-US">
                <a:solidFill>
                  <a:srgbClr val="FF0000"/>
                </a:solidFill>
              </a:rPr>
              <a:t>7.5 million </a:t>
            </a:r>
            <a:r>
              <a:rPr lang="en-US"/>
              <a:t>people in Canada will have arthritis and it is expected to cost </a:t>
            </a:r>
            <a:r>
              <a:rPr lang="en-US">
                <a:solidFill>
                  <a:srgbClr val="FF0000"/>
                </a:solidFill>
              </a:rPr>
              <a:t>$67 billion </a:t>
            </a:r>
            <a:r>
              <a:rPr lang="en-US"/>
              <a:t>to care for those people!</a:t>
            </a:r>
          </a:p>
          <a:p>
            <a:pPr marL="0" indent="0">
              <a:buNone/>
            </a:pPr>
            <a:endParaRPr lang="en-US"/>
          </a:p>
          <a:p>
            <a:r>
              <a:rPr lang="en-CA" sz="1200"/>
              <a:t>Arthritis Alliance of Canada, The Impact of Arthritis in Canada: Today and Over the Next 30 Years (Fall 2011), 32, 40; </a:t>
            </a:r>
            <a:r>
              <a:rPr lang="en-CA" sz="1200">
                <a:hlinkClick r:id="rId3"/>
              </a:rPr>
              <a:t>http://arthritis.ca/understand-arthritis/arthritis-facts-figures</a:t>
            </a:r>
            <a:r>
              <a:rPr lang="en-CA" sz="1200"/>
              <a:t>. Accessed February 27, 2017.</a:t>
            </a:r>
            <a:endParaRPr lang="en-US" sz="1200"/>
          </a:p>
          <a:p>
            <a:endParaRPr lang="en-US"/>
          </a:p>
        </p:txBody>
      </p:sp>
      <p:sp>
        <p:nvSpPr>
          <p:cNvPr id="4" name="Slide Number Placeholder 3">
            <a:extLst>
              <a:ext uri="{FF2B5EF4-FFF2-40B4-BE49-F238E27FC236}">
                <a16:creationId xmlns:a16="http://schemas.microsoft.com/office/drawing/2014/main" id="{D1DDB716-7BD1-DF48-BFF2-8B5D67487864}"/>
              </a:ext>
            </a:extLst>
          </p:cNvPr>
          <p:cNvSpPr>
            <a:spLocks noGrp="1"/>
          </p:cNvSpPr>
          <p:nvPr>
            <p:ph type="sldNum" sz="quarter" idx="13"/>
          </p:nvPr>
        </p:nvSpPr>
        <p:spPr/>
        <p:txBody>
          <a:bodyPr/>
          <a:lstStyle/>
          <a:p>
            <a:fld id="{61130C78-B4AB-6843-B818-B4CC8CBE3619}" type="slidenum">
              <a:rPr lang="en-US" smtClean="0"/>
              <a:pPr/>
              <a:t>5</a:t>
            </a:fld>
            <a:endParaRPr lang="en-US"/>
          </a:p>
        </p:txBody>
      </p:sp>
    </p:spTree>
    <p:extLst>
      <p:ext uri="{BB962C8B-B14F-4D97-AF65-F5344CB8AC3E}">
        <p14:creationId xmlns:p14="http://schemas.microsoft.com/office/powerpoint/2010/main" val="9886358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C185FC-A953-4AF3-9423-B06161256FBE}"/>
              </a:ext>
            </a:extLst>
          </p:cNvPr>
          <p:cNvSpPr>
            <a:spLocks noGrp="1"/>
          </p:cNvSpPr>
          <p:nvPr>
            <p:ph type="title"/>
          </p:nvPr>
        </p:nvSpPr>
        <p:spPr/>
        <p:txBody>
          <a:bodyPr/>
          <a:lstStyle/>
          <a:p>
            <a:r>
              <a:rPr lang="en-US"/>
              <a:t>OSTEOARTHRITIS:</a:t>
            </a:r>
          </a:p>
        </p:txBody>
      </p:sp>
      <p:sp>
        <p:nvSpPr>
          <p:cNvPr id="3" name="Content Placeholder 2">
            <a:extLst>
              <a:ext uri="{FF2B5EF4-FFF2-40B4-BE49-F238E27FC236}">
                <a16:creationId xmlns:a16="http://schemas.microsoft.com/office/drawing/2014/main" id="{7F6A6880-621A-46F9-92FB-9AA500FDA7D1}"/>
              </a:ext>
            </a:extLst>
          </p:cNvPr>
          <p:cNvSpPr>
            <a:spLocks noGrp="1"/>
          </p:cNvSpPr>
          <p:nvPr>
            <p:ph sz="quarter" idx="10"/>
          </p:nvPr>
        </p:nvSpPr>
        <p:spPr>
          <a:xfrm>
            <a:off x="390591" y="1595485"/>
            <a:ext cx="11410818" cy="4194175"/>
          </a:xfrm>
        </p:spPr>
        <p:txBody>
          <a:bodyPr/>
          <a:lstStyle/>
          <a:p>
            <a:pPr marL="342900" indent="-342900">
              <a:lnSpc>
                <a:spcPct val="150000"/>
              </a:lnSpc>
            </a:pPr>
            <a:r>
              <a:rPr lang="en-US" dirty="0"/>
              <a:t>3</a:t>
            </a:r>
            <a:r>
              <a:rPr lang="en-US" baseline="30000" dirty="0"/>
              <a:t>RD</a:t>
            </a:r>
            <a:r>
              <a:rPr lang="en-US" dirty="0"/>
              <a:t> most common self-reported chronic condition in Canada</a:t>
            </a:r>
          </a:p>
          <a:p>
            <a:pPr marL="342900" indent="-342900">
              <a:lnSpc>
                <a:spcPct val="150000"/>
              </a:lnSpc>
            </a:pPr>
            <a:r>
              <a:rPr lang="en-US" dirty="0"/>
              <a:t>main cause of pain in patients 50+</a:t>
            </a:r>
          </a:p>
          <a:p>
            <a:pPr marL="342900" indent="-342900">
              <a:lnSpc>
                <a:spcPct val="150000"/>
              </a:lnSpc>
            </a:pPr>
            <a:r>
              <a:rPr lang="en-US" dirty="0"/>
              <a:t>most common in the knee &gt; hip</a:t>
            </a:r>
          </a:p>
          <a:p>
            <a:pPr marL="342900" indent="-342900">
              <a:lnSpc>
                <a:spcPct val="150000"/>
              </a:lnSpc>
            </a:pPr>
            <a:r>
              <a:rPr lang="en-US" dirty="0"/>
              <a:t>females &gt; males; increases with increasing age</a:t>
            </a:r>
          </a:p>
          <a:p>
            <a:pPr marL="342900" indent="-342900">
              <a:lnSpc>
                <a:spcPct val="150000"/>
              </a:lnSpc>
            </a:pPr>
            <a:r>
              <a:rPr lang="en-US" dirty="0"/>
              <a:t>2019: 1/6 suffer from OA…</a:t>
            </a:r>
          </a:p>
          <a:p>
            <a:pPr marL="342900" indent="-342900">
              <a:lnSpc>
                <a:spcPct val="150000"/>
              </a:lnSpc>
            </a:pPr>
            <a:r>
              <a:rPr lang="en-US" dirty="0"/>
              <a:t>Estimated that by 2035 1/4 Canadians will suffer with OA</a:t>
            </a:r>
          </a:p>
          <a:p>
            <a:pPr marL="0" indent="0">
              <a:buNone/>
            </a:pPr>
            <a:endParaRPr lang="en-US" dirty="0"/>
          </a:p>
        </p:txBody>
      </p:sp>
      <p:sp>
        <p:nvSpPr>
          <p:cNvPr id="4" name="Slide Number Placeholder 3">
            <a:extLst>
              <a:ext uri="{FF2B5EF4-FFF2-40B4-BE49-F238E27FC236}">
                <a16:creationId xmlns:a16="http://schemas.microsoft.com/office/drawing/2014/main" id="{4C6A4ECF-1F0A-4D38-98B2-0295A54DDA48}"/>
              </a:ext>
            </a:extLst>
          </p:cNvPr>
          <p:cNvSpPr>
            <a:spLocks noGrp="1"/>
          </p:cNvSpPr>
          <p:nvPr>
            <p:ph type="sldNum" sz="quarter" idx="13"/>
          </p:nvPr>
        </p:nvSpPr>
        <p:spPr/>
        <p:txBody>
          <a:bodyPr/>
          <a:lstStyle/>
          <a:p>
            <a:fld id="{61130C78-B4AB-6843-B818-B4CC8CBE3619}" type="slidenum">
              <a:rPr lang="en-US" smtClean="0"/>
              <a:pPr/>
              <a:t>6</a:t>
            </a:fld>
            <a:endParaRPr lang="en-US"/>
          </a:p>
        </p:txBody>
      </p:sp>
    </p:spTree>
    <p:extLst>
      <p:ext uri="{BB962C8B-B14F-4D97-AF65-F5344CB8AC3E}">
        <p14:creationId xmlns:p14="http://schemas.microsoft.com/office/powerpoint/2010/main" val="375792852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D87353-3126-D24F-9F79-93899DBA7B32}"/>
              </a:ext>
            </a:extLst>
          </p:cNvPr>
          <p:cNvSpPr>
            <a:spLocks noGrp="1"/>
          </p:cNvSpPr>
          <p:nvPr>
            <p:ph type="title"/>
          </p:nvPr>
        </p:nvSpPr>
        <p:spPr>
          <a:xfrm>
            <a:off x="307557" y="136525"/>
            <a:ext cx="11576754" cy="1554163"/>
          </a:xfrm>
        </p:spPr>
        <p:txBody>
          <a:bodyPr>
            <a:normAutofit/>
          </a:bodyPr>
          <a:lstStyle/>
          <a:p>
            <a:r>
              <a:rPr lang="en-US" sz="3800" dirty="0"/>
              <a:t>ACTIVITIES AFFECTED BY ARTHRITIS &amp; JOINT PAIN </a:t>
            </a:r>
          </a:p>
        </p:txBody>
      </p:sp>
      <p:sp>
        <p:nvSpPr>
          <p:cNvPr id="3" name="Content Placeholder 2">
            <a:extLst>
              <a:ext uri="{FF2B5EF4-FFF2-40B4-BE49-F238E27FC236}">
                <a16:creationId xmlns:a16="http://schemas.microsoft.com/office/drawing/2014/main" id="{E7137D96-66D2-3449-95AD-B8FBF693A4D9}"/>
              </a:ext>
            </a:extLst>
          </p:cNvPr>
          <p:cNvSpPr>
            <a:spLocks noGrp="1"/>
          </p:cNvSpPr>
          <p:nvPr>
            <p:ph sz="quarter" idx="10"/>
          </p:nvPr>
        </p:nvSpPr>
        <p:spPr/>
        <p:txBody>
          <a:bodyPr/>
          <a:lstStyle/>
          <a:p>
            <a:pPr marL="342900" indent="-342900">
              <a:lnSpc>
                <a:spcPct val="70000"/>
              </a:lnSpc>
              <a:buFont typeface="Arial"/>
              <a:buChar char="•"/>
            </a:pPr>
            <a:r>
              <a:rPr lang="en-US"/>
              <a:t>Physical exercise 	73%</a:t>
            </a:r>
          </a:p>
          <a:p>
            <a:pPr marL="342900" indent="-342900">
              <a:lnSpc>
                <a:spcPct val="70000"/>
              </a:lnSpc>
              <a:buFont typeface="Arial"/>
              <a:buChar char="•"/>
            </a:pPr>
            <a:r>
              <a:rPr lang="en-US"/>
              <a:t>Cleaning the house 	52%</a:t>
            </a:r>
          </a:p>
          <a:p>
            <a:pPr marL="342900" indent="-342900">
              <a:lnSpc>
                <a:spcPct val="70000"/>
              </a:lnSpc>
              <a:buFont typeface="Arial"/>
              <a:buChar char="•"/>
            </a:pPr>
            <a:r>
              <a:rPr lang="en-US"/>
              <a:t>Gardening		52%</a:t>
            </a:r>
          </a:p>
          <a:p>
            <a:pPr marL="342900" indent="-342900">
              <a:lnSpc>
                <a:spcPct val="70000"/>
              </a:lnSpc>
              <a:buFont typeface="Arial"/>
              <a:buChar char="•"/>
            </a:pPr>
            <a:r>
              <a:rPr lang="en-US"/>
              <a:t>Daily chores		47%</a:t>
            </a:r>
          </a:p>
          <a:p>
            <a:pPr marL="342900" indent="-342900">
              <a:lnSpc>
                <a:spcPct val="70000"/>
              </a:lnSpc>
              <a:buFont typeface="Arial"/>
              <a:buChar char="•"/>
            </a:pPr>
            <a:r>
              <a:rPr lang="en-US"/>
              <a:t>Working			42%</a:t>
            </a:r>
          </a:p>
          <a:p>
            <a:pPr marL="342900" indent="-342900">
              <a:lnSpc>
                <a:spcPct val="70000"/>
              </a:lnSpc>
              <a:buFont typeface="Arial"/>
              <a:buChar char="•"/>
            </a:pPr>
            <a:r>
              <a:rPr lang="en-US"/>
              <a:t>Hobbies			32%</a:t>
            </a:r>
          </a:p>
          <a:p>
            <a:pPr marL="342900" indent="-342900">
              <a:lnSpc>
                <a:spcPct val="70000"/>
              </a:lnSpc>
              <a:buFont typeface="Arial"/>
              <a:buChar char="•"/>
            </a:pPr>
            <a:r>
              <a:rPr lang="en-US"/>
              <a:t>Socializing		18%</a:t>
            </a:r>
          </a:p>
          <a:p>
            <a:pPr marL="342900" indent="-342900">
              <a:lnSpc>
                <a:spcPct val="70000"/>
              </a:lnSpc>
              <a:buFont typeface="Arial"/>
              <a:buChar char="•"/>
            </a:pPr>
            <a:r>
              <a:rPr lang="en-US"/>
              <a:t>Driving 			17%</a:t>
            </a:r>
          </a:p>
          <a:p>
            <a:pPr marL="342900" indent="-342900">
              <a:lnSpc>
                <a:spcPct val="70000"/>
              </a:lnSpc>
              <a:buFont typeface="Arial"/>
              <a:buChar char="•"/>
            </a:pPr>
            <a:r>
              <a:rPr lang="en-US"/>
              <a:t>Personal Care		15%</a:t>
            </a:r>
          </a:p>
          <a:p>
            <a:pPr marL="342900" indent="-342900">
              <a:lnSpc>
                <a:spcPct val="70000"/>
              </a:lnSpc>
              <a:buFont typeface="Arial"/>
              <a:buChar char="•"/>
            </a:pPr>
            <a:r>
              <a:rPr lang="en-US" b="1">
                <a:solidFill>
                  <a:srgbClr val="FF0000"/>
                </a:solidFill>
              </a:rPr>
              <a:t>Playing with kids</a:t>
            </a:r>
            <a:r>
              <a:rPr lang="en-US" b="1"/>
              <a:t>	</a:t>
            </a:r>
            <a:r>
              <a:rPr lang="en-US" b="1">
                <a:solidFill>
                  <a:srgbClr val="FF0000"/>
                </a:solidFill>
              </a:rPr>
              <a:t>14%</a:t>
            </a:r>
          </a:p>
          <a:p>
            <a:pPr>
              <a:lnSpc>
                <a:spcPct val="70000"/>
              </a:lnSpc>
            </a:pPr>
            <a:endParaRPr lang="en-US" b="1"/>
          </a:p>
          <a:p>
            <a:endParaRPr lang="en-US"/>
          </a:p>
        </p:txBody>
      </p:sp>
      <p:sp>
        <p:nvSpPr>
          <p:cNvPr id="4" name="Slide Number Placeholder 3">
            <a:extLst>
              <a:ext uri="{FF2B5EF4-FFF2-40B4-BE49-F238E27FC236}">
                <a16:creationId xmlns:a16="http://schemas.microsoft.com/office/drawing/2014/main" id="{CC21C90E-7C3E-9C43-9713-3587BEDDE9FB}"/>
              </a:ext>
            </a:extLst>
          </p:cNvPr>
          <p:cNvSpPr>
            <a:spLocks noGrp="1"/>
          </p:cNvSpPr>
          <p:nvPr>
            <p:ph type="sldNum" sz="quarter" idx="13"/>
          </p:nvPr>
        </p:nvSpPr>
        <p:spPr/>
        <p:txBody>
          <a:bodyPr/>
          <a:lstStyle/>
          <a:p>
            <a:fld id="{61130C78-B4AB-6843-B818-B4CC8CBE3619}" type="slidenum">
              <a:rPr lang="en-US" smtClean="0"/>
              <a:pPr/>
              <a:t>7</a:t>
            </a:fld>
            <a:endParaRPr lang="en-US"/>
          </a:p>
        </p:txBody>
      </p:sp>
      <p:pic>
        <p:nvPicPr>
          <p:cNvPr id="5" name="Picture 4">
            <a:extLst>
              <a:ext uri="{FF2B5EF4-FFF2-40B4-BE49-F238E27FC236}">
                <a16:creationId xmlns:a16="http://schemas.microsoft.com/office/drawing/2014/main" id="{C20611AE-8DD5-8149-A6DF-C5798A5E1E1C}"/>
              </a:ext>
            </a:extLst>
          </p:cNvPr>
          <p:cNvPicPr>
            <a:picLocks noChangeAspect="1"/>
          </p:cNvPicPr>
          <p:nvPr/>
        </p:nvPicPr>
        <p:blipFill>
          <a:blip r:embed="rId3"/>
          <a:stretch>
            <a:fillRect/>
          </a:stretch>
        </p:blipFill>
        <p:spPr>
          <a:xfrm>
            <a:off x="7836254" y="2450207"/>
            <a:ext cx="1983509" cy="3000058"/>
          </a:xfrm>
          <a:prstGeom prst="rect">
            <a:avLst/>
          </a:prstGeom>
        </p:spPr>
      </p:pic>
    </p:spTree>
    <p:extLst>
      <p:ext uri="{BB962C8B-B14F-4D97-AF65-F5344CB8AC3E}">
        <p14:creationId xmlns:p14="http://schemas.microsoft.com/office/powerpoint/2010/main" val="269380384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A6AF30B7-9179-A64B-9437-C4F6627750D5}"/>
              </a:ext>
            </a:extLst>
          </p:cNvPr>
          <p:cNvSpPr>
            <a:spLocks noGrp="1"/>
          </p:cNvSpPr>
          <p:nvPr>
            <p:ph sz="quarter" idx="10"/>
          </p:nvPr>
        </p:nvSpPr>
        <p:spPr/>
        <p:txBody>
          <a:bodyPr/>
          <a:lstStyle/>
          <a:p>
            <a:r>
              <a:rPr lang="en-US" dirty="0"/>
              <a:t>This lecture is primarily geared to discussion of HIP and KNEE arthritis, but we will touch on SHOULDER </a:t>
            </a:r>
            <a:r>
              <a:rPr lang="en-US"/>
              <a:t>and ANKLE as </a:t>
            </a:r>
            <a:r>
              <a:rPr lang="en-US" dirty="0"/>
              <a:t>well...</a:t>
            </a:r>
          </a:p>
          <a:p>
            <a:r>
              <a:rPr lang="en-US" dirty="0"/>
              <a:t>But the process of arthritis is the same for any joint…</a:t>
            </a:r>
          </a:p>
          <a:p>
            <a:r>
              <a:rPr lang="en-US" dirty="0"/>
              <a:t>And the treatment principles are the same for any joint.</a:t>
            </a:r>
          </a:p>
          <a:p>
            <a:endParaRPr lang="en-US" dirty="0"/>
          </a:p>
          <a:p>
            <a:r>
              <a:rPr lang="en-US" b="1" u="sng" dirty="0"/>
              <a:t>What you learn here today can apply to any arthritic joint.</a:t>
            </a:r>
          </a:p>
          <a:p>
            <a:endParaRPr lang="en-US" dirty="0"/>
          </a:p>
        </p:txBody>
      </p:sp>
      <p:sp>
        <p:nvSpPr>
          <p:cNvPr id="4" name="Slide Number Placeholder 3">
            <a:extLst>
              <a:ext uri="{FF2B5EF4-FFF2-40B4-BE49-F238E27FC236}">
                <a16:creationId xmlns:a16="http://schemas.microsoft.com/office/drawing/2014/main" id="{D75121F9-6EFF-CE47-9C24-784F8212954D}"/>
              </a:ext>
            </a:extLst>
          </p:cNvPr>
          <p:cNvSpPr>
            <a:spLocks noGrp="1"/>
          </p:cNvSpPr>
          <p:nvPr>
            <p:ph type="sldNum" sz="quarter" idx="13"/>
          </p:nvPr>
        </p:nvSpPr>
        <p:spPr/>
        <p:txBody>
          <a:bodyPr/>
          <a:lstStyle/>
          <a:p>
            <a:fld id="{61130C78-B4AB-6843-B818-B4CC8CBE3619}" type="slidenum">
              <a:rPr lang="en-US" smtClean="0"/>
              <a:pPr/>
              <a:t>8</a:t>
            </a:fld>
            <a:endParaRPr lang="en-US"/>
          </a:p>
        </p:txBody>
      </p:sp>
    </p:spTree>
    <p:extLst>
      <p:ext uri="{BB962C8B-B14F-4D97-AF65-F5344CB8AC3E}">
        <p14:creationId xmlns:p14="http://schemas.microsoft.com/office/powerpoint/2010/main" val="155710028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508893-676B-C441-A228-B1A8396FC5F0}"/>
              </a:ext>
            </a:extLst>
          </p:cNvPr>
          <p:cNvSpPr>
            <a:spLocks noGrp="1"/>
          </p:cNvSpPr>
          <p:nvPr>
            <p:ph type="title"/>
          </p:nvPr>
        </p:nvSpPr>
        <p:spPr>
          <a:xfrm>
            <a:off x="331652" y="136525"/>
            <a:ext cx="11528693" cy="1325563"/>
          </a:xfrm>
        </p:spPr>
        <p:txBody>
          <a:bodyPr>
            <a:normAutofit/>
          </a:bodyPr>
          <a:lstStyle/>
          <a:p>
            <a:r>
              <a:rPr lang="en-US" sz="4000" dirty="0"/>
              <a:t>ANATOMY LESSON:  THE KNEE – </a:t>
            </a:r>
            <a:r>
              <a:rPr lang="en-US" sz="3600" b="0" dirty="0"/>
              <a:t>bone, cartilage, meniscus, and 4 ligaments holding it all together</a:t>
            </a:r>
            <a:endParaRPr lang="en-US" sz="3600" dirty="0"/>
          </a:p>
        </p:txBody>
      </p:sp>
      <p:pic>
        <p:nvPicPr>
          <p:cNvPr id="5" name="Content Placeholder 4">
            <a:extLst>
              <a:ext uri="{FF2B5EF4-FFF2-40B4-BE49-F238E27FC236}">
                <a16:creationId xmlns:a16="http://schemas.microsoft.com/office/drawing/2014/main" id="{B37C5797-FF4C-5B49-A620-5DB8B294DD45}"/>
              </a:ext>
            </a:extLst>
          </p:cNvPr>
          <p:cNvPicPr>
            <a:picLocks noGrp="1" noChangeAspect="1"/>
          </p:cNvPicPr>
          <p:nvPr>
            <p:ph sz="quarter" idx="10"/>
          </p:nvPr>
        </p:nvPicPr>
        <p:blipFill>
          <a:blip r:embed="rId3"/>
          <a:stretch>
            <a:fillRect/>
          </a:stretch>
        </p:blipFill>
        <p:spPr>
          <a:xfrm>
            <a:off x="3868259" y="1853031"/>
            <a:ext cx="4455482" cy="4669346"/>
          </a:xfrm>
          <a:prstGeom prst="rect">
            <a:avLst/>
          </a:prstGeom>
        </p:spPr>
      </p:pic>
      <p:sp>
        <p:nvSpPr>
          <p:cNvPr id="4" name="Slide Number Placeholder 3">
            <a:extLst>
              <a:ext uri="{FF2B5EF4-FFF2-40B4-BE49-F238E27FC236}">
                <a16:creationId xmlns:a16="http://schemas.microsoft.com/office/drawing/2014/main" id="{11885DBD-3F46-9041-9F62-23971714D8AD}"/>
              </a:ext>
            </a:extLst>
          </p:cNvPr>
          <p:cNvSpPr>
            <a:spLocks noGrp="1"/>
          </p:cNvSpPr>
          <p:nvPr>
            <p:ph type="sldNum" sz="quarter" idx="13"/>
          </p:nvPr>
        </p:nvSpPr>
        <p:spPr/>
        <p:txBody>
          <a:bodyPr/>
          <a:lstStyle/>
          <a:p>
            <a:fld id="{61130C78-B4AB-6843-B818-B4CC8CBE3619}" type="slidenum">
              <a:rPr lang="en-US" smtClean="0"/>
              <a:pPr/>
              <a:t>9</a:t>
            </a:fld>
            <a:endParaRPr lang="en-US"/>
          </a:p>
        </p:txBody>
      </p:sp>
    </p:spTree>
    <p:extLst>
      <p:ext uri="{BB962C8B-B14F-4D97-AF65-F5344CB8AC3E}">
        <p14:creationId xmlns:p14="http://schemas.microsoft.com/office/powerpoint/2010/main" val="140443806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1F976C-E425-460E-8358-99FF7E0532DA}"/>
              </a:ext>
            </a:extLst>
          </p:cNvPr>
          <p:cNvSpPr>
            <a:spLocks noGrp="1"/>
          </p:cNvSpPr>
          <p:nvPr>
            <p:ph type="title"/>
          </p:nvPr>
        </p:nvSpPr>
        <p:spPr>
          <a:xfrm>
            <a:off x="371072" y="282858"/>
            <a:ext cx="11449855" cy="760977"/>
          </a:xfrm>
        </p:spPr>
        <p:txBody>
          <a:bodyPr>
            <a:noAutofit/>
          </a:bodyPr>
          <a:lstStyle/>
          <a:p>
            <a:r>
              <a:rPr lang="en-US" sz="4000"/>
              <a:t>ANATOMY LESSON:  THE HIP</a:t>
            </a:r>
            <a:r>
              <a:rPr lang="en-US" sz="4000" b="0"/>
              <a:t> – </a:t>
            </a:r>
            <a:r>
              <a:rPr lang="en-US" sz="3600" b="0"/>
              <a:t>deep, stable, ball and socket joint: cartilage, labrum, large capsule</a:t>
            </a:r>
            <a:endParaRPr lang="en-US" sz="3600"/>
          </a:p>
        </p:txBody>
      </p:sp>
      <p:pic>
        <p:nvPicPr>
          <p:cNvPr id="5" name="Content Placeholder 4">
            <a:extLst>
              <a:ext uri="{FF2B5EF4-FFF2-40B4-BE49-F238E27FC236}">
                <a16:creationId xmlns:a16="http://schemas.microsoft.com/office/drawing/2014/main" id="{E165E92F-B7E6-2441-9A7C-4BA6EFED5472}"/>
              </a:ext>
            </a:extLst>
          </p:cNvPr>
          <p:cNvPicPr>
            <a:picLocks noGrp="1" noChangeAspect="1"/>
          </p:cNvPicPr>
          <p:nvPr>
            <p:ph sz="quarter" idx="10"/>
          </p:nvPr>
        </p:nvPicPr>
        <p:blipFill>
          <a:blip r:embed="rId3"/>
          <a:stretch>
            <a:fillRect/>
          </a:stretch>
        </p:blipFill>
        <p:spPr>
          <a:xfrm>
            <a:off x="3144921" y="1593864"/>
            <a:ext cx="5421564" cy="5139643"/>
          </a:xfrm>
          <a:prstGeom prst="rect">
            <a:avLst/>
          </a:prstGeom>
        </p:spPr>
      </p:pic>
      <p:sp>
        <p:nvSpPr>
          <p:cNvPr id="4" name="Slide Number Placeholder 3">
            <a:extLst>
              <a:ext uri="{FF2B5EF4-FFF2-40B4-BE49-F238E27FC236}">
                <a16:creationId xmlns:a16="http://schemas.microsoft.com/office/drawing/2014/main" id="{C2614CF9-FADA-4C17-81D3-294BD0B05663}"/>
              </a:ext>
            </a:extLst>
          </p:cNvPr>
          <p:cNvSpPr>
            <a:spLocks noGrp="1"/>
          </p:cNvSpPr>
          <p:nvPr>
            <p:ph type="sldNum" sz="quarter" idx="13"/>
          </p:nvPr>
        </p:nvSpPr>
        <p:spPr/>
        <p:txBody>
          <a:bodyPr/>
          <a:lstStyle/>
          <a:p>
            <a:fld id="{61130C78-B4AB-6843-B818-B4CC8CBE3619}" type="slidenum">
              <a:rPr lang="en-US" smtClean="0"/>
              <a:pPr/>
              <a:t>10</a:t>
            </a:fld>
            <a:endParaRPr lang="en-US"/>
          </a:p>
        </p:txBody>
      </p:sp>
    </p:spTree>
    <p:extLst>
      <p:ext uri="{BB962C8B-B14F-4D97-AF65-F5344CB8AC3E}">
        <p14:creationId xmlns:p14="http://schemas.microsoft.com/office/powerpoint/2010/main" val="265848184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1DC6FB-755C-0843-A2FC-2E8B6F4B7557}"/>
              </a:ext>
            </a:extLst>
          </p:cNvPr>
          <p:cNvSpPr>
            <a:spLocks noGrp="1"/>
          </p:cNvSpPr>
          <p:nvPr>
            <p:ph type="title"/>
          </p:nvPr>
        </p:nvSpPr>
        <p:spPr>
          <a:xfrm>
            <a:off x="371758" y="136525"/>
            <a:ext cx="11448483" cy="1325563"/>
          </a:xfrm>
        </p:spPr>
        <p:txBody>
          <a:bodyPr>
            <a:normAutofit fontScale="90000"/>
          </a:bodyPr>
          <a:lstStyle/>
          <a:p>
            <a:r>
              <a:rPr lang="en-US" sz="4000" dirty="0"/>
              <a:t>ANATOMY LESSION:  THE SHOULDER – </a:t>
            </a:r>
            <a:r>
              <a:rPr lang="en-US" sz="3000" b="0" dirty="0"/>
              <a:t>big ball on a flat socket, 360º movement, stability dependent on the muscles and tendons</a:t>
            </a:r>
            <a:endParaRPr lang="en-US" sz="3000" dirty="0"/>
          </a:p>
        </p:txBody>
      </p:sp>
      <p:pic>
        <p:nvPicPr>
          <p:cNvPr id="5" name="Content Placeholder 4">
            <a:extLst>
              <a:ext uri="{FF2B5EF4-FFF2-40B4-BE49-F238E27FC236}">
                <a16:creationId xmlns:a16="http://schemas.microsoft.com/office/drawing/2014/main" id="{312BA0FE-FD82-9D4C-87A0-C8C8D2772678}"/>
              </a:ext>
            </a:extLst>
          </p:cNvPr>
          <p:cNvPicPr>
            <a:picLocks noGrp="1" noChangeAspect="1"/>
          </p:cNvPicPr>
          <p:nvPr>
            <p:ph sz="quarter" idx="10"/>
          </p:nvPr>
        </p:nvPicPr>
        <p:blipFill>
          <a:blip r:embed="rId3"/>
          <a:stretch>
            <a:fillRect/>
          </a:stretch>
        </p:blipFill>
        <p:spPr>
          <a:xfrm>
            <a:off x="2736849" y="1730946"/>
            <a:ext cx="6856330" cy="4807966"/>
          </a:xfrm>
          <a:prstGeom prst="rect">
            <a:avLst/>
          </a:prstGeom>
        </p:spPr>
      </p:pic>
      <p:sp>
        <p:nvSpPr>
          <p:cNvPr id="4" name="Slide Number Placeholder 3">
            <a:extLst>
              <a:ext uri="{FF2B5EF4-FFF2-40B4-BE49-F238E27FC236}">
                <a16:creationId xmlns:a16="http://schemas.microsoft.com/office/drawing/2014/main" id="{20F1C433-F967-9847-B841-CD45BF6F37E9}"/>
              </a:ext>
            </a:extLst>
          </p:cNvPr>
          <p:cNvSpPr>
            <a:spLocks noGrp="1"/>
          </p:cNvSpPr>
          <p:nvPr>
            <p:ph type="sldNum" sz="quarter" idx="13"/>
          </p:nvPr>
        </p:nvSpPr>
        <p:spPr/>
        <p:txBody>
          <a:bodyPr/>
          <a:lstStyle/>
          <a:p>
            <a:fld id="{61130C78-B4AB-6843-B818-B4CC8CBE3619}" type="slidenum">
              <a:rPr lang="en-US" smtClean="0"/>
              <a:pPr/>
              <a:t>11</a:t>
            </a:fld>
            <a:endParaRPr lang="en-US"/>
          </a:p>
        </p:txBody>
      </p:sp>
    </p:spTree>
    <p:extLst>
      <p:ext uri="{BB962C8B-B14F-4D97-AF65-F5344CB8AC3E}">
        <p14:creationId xmlns:p14="http://schemas.microsoft.com/office/powerpoint/2010/main" val="291039515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114945A-9022-5D71-E5F9-7B9C30646F5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82BDC87-859A-9CB7-7876-9D7477D03D46}"/>
              </a:ext>
            </a:extLst>
          </p:cNvPr>
          <p:cNvSpPr>
            <a:spLocks noGrp="1"/>
          </p:cNvSpPr>
          <p:nvPr>
            <p:ph type="title"/>
          </p:nvPr>
        </p:nvSpPr>
        <p:spPr>
          <a:xfrm>
            <a:off x="351554" y="348028"/>
            <a:ext cx="11449855" cy="760977"/>
          </a:xfrm>
        </p:spPr>
        <p:txBody>
          <a:bodyPr>
            <a:normAutofit fontScale="90000"/>
          </a:bodyPr>
          <a:lstStyle/>
          <a:p>
            <a:r>
              <a:rPr lang="en-US" sz="4000" dirty="0"/>
              <a:t>ANATOMY LESSION:  THE ‘ANKLE’ – </a:t>
            </a:r>
            <a:r>
              <a:rPr lang="en-US" sz="2800" dirty="0"/>
              <a:t>is a hinge joint at the end of the leg that moves the foot up and down</a:t>
            </a:r>
            <a:endParaRPr lang="en-US" sz="3000" dirty="0"/>
          </a:p>
        </p:txBody>
      </p:sp>
      <p:pic>
        <p:nvPicPr>
          <p:cNvPr id="8" name="Content Placeholder 7" descr="A diagram of a foot bone&#10;&#10;AI-generated content may be incorrect.">
            <a:extLst>
              <a:ext uri="{FF2B5EF4-FFF2-40B4-BE49-F238E27FC236}">
                <a16:creationId xmlns:a16="http://schemas.microsoft.com/office/drawing/2014/main" id="{D820D347-CCE0-2AC8-A35F-22377D447FFD}"/>
              </a:ext>
            </a:extLst>
          </p:cNvPr>
          <p:cNvPicPr>
            <a:picLocks noGrp="1" noChangeAspect="1"/>
          </p:cNvPicPr>
          <p:nvPr>
            <p:ph sz="quarter" idx="10"/>
          </p:nvPr>
        </p:nvPicPr>
        <p:blipFill>
          <a:blip r:embed="rId3"/>
          <a:stretch>
            <a:fillRect/>
          </a:stretch>
        </p:blipFill>
        <p:spPr>
          <a:xfrm>
            <a:off x="3082799" y="1704131"/>
            <a:ext cx="5987364" cy="5017344"/>
          </a:xfrm>
        </p:spPr>
      </p:pic>
      <p:sp>
        <p:nvSpPr>
          <p:cNvPr id="4" name="Slide Number Placeholder 3">
            <a:extLst>
              <a:ext uri="{FF2B5EF4-FFF2-40B4-BE49-F238E27FC236}">
                <a16:creationId xmlns:a16="http://schemas.microsoft.com/office/drawing/2014/main" id="{B2130FAC-F017-C768-2205-C7019AD7BDBB}"/>
              </a:ext>
            </a:extLst>
          </p:cNvPr>
          <p:cNvSpPr>
            <a:spLocks noGrp="1"/>
          </p:cNvSpPr>
          <p:nvPr>
            <p:ph type="sldNum" sz="quarter" idx="13"/>
          </p:nvPr>
        </p:nvSpPr>
        <p:spPr/>
        <p:txBody>
          <a:bodyPr/>
          <a:lstStyle/>
          <a:p>
            <a:fld id="{61130C78-B4AB-6843-B818-B4CC8CBE3619}" type="slidenum">
              <a:rPr lang="en-US" smtClean="0"/>
              <a:pPr/>
              <a:t>12</a:t>
            </a:fld>
            <a:endParaRPr lang="en-US"/>
          </a:p>
        </p:txBody>
      </p:sp>
      <p:sp>
        <p:nvSpPr>
          <p:cNvPr id="9" name="Donut 8">
            <a:extLst>
              <a:ext uri="{FF2B5EF4-FFF2-40B4-BE49-F238E27FC236}">
                <a16:creationId xmlns:a16="http://schemas.microsoft.com/office/drawing/2014/main" id="{1B1FF23F-5DF8-F212-0157-01D01ACFA88E}"/>
              </a:ext>
            </a:extLst>
          </p:cNvPr>
          <p:cNvSpPr/>
          <p:nvPr/>
        </p:nvSpPr>
        <p:spPr>
          <a:xfrm>
            <a:off x="2869324" y="3700424"/>
            <a:ext cx="1245476" cy="871576"/>
          </a:xfrm>
          <a:prstGeom prst="donut">
            <a:avLst>
              <a:gd name="adj" fmla="val 4915"/>
            </a:avLst>
          </a:prstGeom>
          <a:solidFill>
            <a:schemeClr val="accent2"/>
          </a:solidFill>
        </p:spPr>
        <p:style>
          <a:lnRef idx="3">
            <a:schemeClr val="lt1"/>
          </a:lnRef>
          <a:fillRef idx="1">
            <a:schemeClr val="accent2"/>
          </a:fillRef>
          <a:effectRef idx="1">
            <a:schemeClr val="accent2"/>
          </a:effectRef>
          <a:fontRef idx="minor">
            <a:schemeClr val="lt1"/>
          </a:fontRef>
        </p:style>
        <p:txBody>
          <a:bodyPr rtlCol="0" anchor="ctr"/>
          <a:lstStyle/>
          <a:p>
            <a:pPr algn="ctr"/>
            <a:endParaRPr lang="en-US">
              <a:solidFill>
                <a:schemeClr val="tx1"/>
              </a:solidFill>
            </a:endParaRPr>
          </a:p>
        </p:txBody>
      </p:sp>
    </p:spTree>
    <p:extLst>
      <p:ext uri="{BB962C8B-B14F-4D97-AF65-F5344CB8AC3E}">
        <p14:creationId xmlns:p14="http://schemas.microsoft.com/office/powerpoint/2010/main" val="204600577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BF5E60-60D6-2A48-94E5-F28C87ECCE52}"/>
              </a:ext>
            </a:extLst>
          </p:cNvPr>
          <p:cNvSpPr>
            <a:spLocks noGrp="1"/>
          </p:cNvSpPr>
          <p:nvPr>
            <p:ph type="title"/>
          </p:nvPr>
        </p:nvSpPr>
        <p:spPr/>
        <p:txBody>
          <a:bodyPr/>
          <a:lstStyle/>
          <a:p>
            <a:r>
              <a:rPr lang="en-US"/>
              <a:t>WHAT IS ARTHRITIS?</a:t>
            </a:r>
          </a:p>
        </p:txBody>
      </p:sp>
      <p:sp>
        <p:nvSpPr>
          <p:cNvPr id="3" name="Content Placeholder 2">
            <a:extLst>
              <a:ext uri="{FF2B5EF4-FFF2-40B4-BE49-F238E27FC236}">
                <a16:creationId xmlns:a16="http://schemas.microsoft.com/office/drawing/2014/main" id="{EC719CCB-AE71-434E-BA19-E2CCC60C5523}"/>
              </a:ext>
            </a:extLst>
          </p:cNvPr>
          <p:cNvSpPr>
            <a:spLocks noGrp="1"/>
          </p:cNvSpPr>
          <p:nvPr>
            <p:ph sz="quarter" idx="10"/>
          </p:nvPr>
        </p:nvSpPr>
        <p:spPr>
          <a:xfrm>
            <a:off x="390591" y="1719795"/>
            <a:ext cx="5545326" cy="4194175"/>
          </a:xfrm>
        </p:spPr>
        <p:txBody>
          <a:bodyPr/>
          <a:lstStyle/>
          <a:p>
            <a:pPr marL="342900" indent="-342900">
              <a:buFont typeface="Arial"/>
              <a:buChar char="•"/>
            </a:pPr>
            <a:r>
              <a:rPr lang="en-US" sz="3200"/>
              <a:t>ARTHRO – meaning joint</a:t>
            </a:r>
          </a:p>
          <a:p>
            <a:pPr marL="342900" indent="-342900">
              <a:buFont typeface="Arial"/>
              <a:buChar char="•"/>
            </a:pPr>
            <a:r>
              <a:rPr lang="en-US" sz="3200"/>
              <a:t>ITIS – meaning inflammation</a:t>
            </a:r>
          </a:p>
          <a:p>
            <a:pPr marL="342900" indent="-342900">
              <a:buFont typeface="Arial"/>
              <a:buChar char="•"/>
            </a:pPr>
            <a:r>
              <a:rPr lang="en-US" sz="3200"/>
              <a:t>Arthritis is a wearing away of the cartilage that caps the ends of the bones, resulting in </a:t>
            </a:r>
            <a:r>
              <a:rPr lang="en-US" sz="3200" u="sng"/>
              <a:t>pain, stiffness, swelling reduced range of motion, warmth </a:t>
            </a:r>
            <a:r>
              <a:rPr lang="en-US" sz="3200"/>
              <a:t>of the joint</a:t>
            </a:r>
          </a:p>
        </p:txBody>
      </p:sp>
      <p:sp>
        <p:nvSpPr>
          <p:cNvPr id="4" name="Slide Number Placeholder 3">
            <a:extLst>
              <a:ext uri="{FF2B5EF4-FFF2-40B4-BE49-F238E27FC236}">
                <a16:creationId xmlns:a16="http://schemas.microsoft.com/office/drawing/2014/main" id="{AA1F83CE-8A98-1A40-886A-B1FA771C0D1D}"/>
              </a:ext>
            </a:extLst>
          </p:cNvPr>
          <p:cNvSpPr>
            <a:spLocks noGrp="1"/>
          </p:cNvSpPr>
          <p:nvPr>
            <p:ph type="sldNum" sz="quarter" idx="13"/>
          </p:nvPr>
        </p:nvSpPr>
        <p:spPr/>
        <p:txBody>
          <a:bodyPr/>
          <a:lstStyle/>
          <a:p>
            <a:fld id="{61130C78-B4AB-6843-B818-B4CC8CBE3619}" type="slidenum">
              <a:rPr lang="en-US" smtClean="0"/>
              <a:pPr/>
              <a:t>13</a:t>
            </a:fld>
            <a:endParaRPr lang="en-US"/>
          </a:p>
        </p:txBody>
      </p:sp>
      <p:pic>
        <p:nvPicPr>
          <p:cNvPr id="5" name="Picture 4">
            <a:extLst>
              <a:ext uri="{FF2B5EF4-FFF2-40B4-BE49-F238E27FC236}">
                <a16:creationId xmlns:a16="http://schemas.microsoft.com/office/drawing/2014/main" id="{DF460EE9-4A33-9C41-80A0-2DFB5979D935}"/>
              </a:ext>
            </a:extLst>
          </p:cNvPr>
          <p:cNvPicPr>
            <a:picLocks noChangeAspect="1"/>
          </p:cNvPicPr>
          <p:nvPr/>
        </p:nvPicPr>
        <p:blipFill>
          <a:blip r:embed="rId3"/>
          <a:stretch>
            <a:fillRect/>
          </a:stretch>
        </p:blipFill>
        <p:spPr>
          <a:xfrm>
            <a:off x="6894296" y="2254580"/>
            <a:ext cx="4187617" cy="3124607"/>
          </a:xfrm>
          <a:prstGeom prst="rect">
            <a:avLst/>
          </a:prstGeom>
        </p:spPr>
      </p:pic>
    </p:spTree>
    <p:extLst>
      <p:ext uri="{BB962C8B-B14F-4D97-AF65-F5344CB8AC3E}">
        <p14:creationId xmlns:p14="http://schemas.microsoft.com/office/powerpoint/2010/main" val="136242563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B6361F-ED63-4444-8DDE-2047054BE550}"/>
              </a:ext>
            </a:extLst>
          </p:cNvPr>
          <p:cNvSpPr>
            <a:spLocks noGrp="1"/>
          </p:cNvSpPr>
          <p:nvPr>
            <p:ph type="title"/>
          </p:nvPr>
        </p:nvSpPr>
        <p:spPr/>
        <p:txBody>
          <a:bodyPr/>
          <a:lstStyle/>
          <a:p>
            <a:r>
              <a:rPr lang="en-US"/>
              <a:t>A WORD ABOUT CARTILAGE:</a:t>
            </a:r>
          </a:p>
        </p:txBody>
      </p:sp>
      <p:sp>
        <p:nvSpPr>
          <p:cNvPr id="3" name="Content Placeholder 2">
            <a:extLst>
              <a:ext uri="{FF2B5EF4-FFF2-40B4-BE49-F238E27FC236}">
                <a16:creationId xmlns:a16="http://schemas.microsoft.com/office/drawing/2014/main" id="{6A9214AA-75F3-924D-AD5A-69831C11D469}"/>
              </a:ext>
            </a:extLst>
          </p:cNvPr>
          <p:cNvSpPr>
            <a:spLocks noGrp="1"/>
          </p:cNvSpPr>
          <p:nvPr>
            <p:ph sz="quarter" idx="10"/>
          </p:nvPr>
        </p:nvSpPr>
        <p:spPr/>
        <p:txBody>
          <a:bodyPr/>
          <a:lstStyle/>
          <a:p>
            <a:pPr marL="0" indent="0">
              <a:buNone/>
            </a:pPr>
            <a:r>
              <a:rPr lang="en-US"/>
              <a:t>There are two types of cartilage in the knee:</a:t>
            </a:r>
          </a:p>
          <a:p>
            <a:pPr marL="457200" indent="-457200">
              <a:buAutoNum type="arabicPeriod"/>
            </a:pPr>
            <a:r>
              <a:rPr lang="en-US"/>
              <a:t>ARTICULAR cartilage </a:t>
            </a:r>
            <a:r>
              <a:rPr lang="mr-IN"/>
              <a:t>–</a:t>
            </a:r>
            <a:r>
              <a:rPr lang="en-US"/>
              <a:t> this caps the ends of the bones and is what wears away with arthritis</a:t>
            </a:r>
          </a:p>
          <a:p>
            <a:pPr marL="457200" indent="-457200">
              <a:buAutoNum type="arabicPeriod"/>
            </a:pPr>
            <a:r>
              <a:rPr lang="en-US"/>
              <a:t>MENISCAL cartilage </a:t>
            </a:r>
            <a:r>
              <a:rPr lang="mr-IN"/>
              <a:t>–</a:t>
            </a:r>
            <a:r>
              <a:rPr lang="en-US"/>
              <a:t> this is different type of cartilage that acts like a ‘spacer’ between the ends of the bones in the knee</a:t>
            </a:r>
          </a:p>
          <a:p>
            <a:pPr marL="0" indent="0">
              <a:buNone/>
            </a:pPr>
            <a:endParaRPr lang="en-US"/>
          </a:p>
          <a:p>
            <a:pPr marL="457200" indent="-457200">
              <a:buFont typeface="Arial"/>
              <a:buChar char="•"/>
            </a:pPr>
            <a:r>
              <a:rPr lang="en-US" b="1" i="1">
                <a:solidFill>
                  <a:srgbClr val="FF0000"/>
                </a:solidFill>
              </a:rPr>
              <a:t>95% of people with knee arthritis also have tears in the meniscus</a:t>
            </a:r>
            <a:r>
              <a:rPr lang="en-US" i="1"/>
              <a:t>.  </a:t>
            </a:r>
            <a:r>
              <a:rPr lang="en-US"/>
              <a:t>This is an expected finding! Surgery for the meniscal tear won’t improve the knee function or pain.</a:t>
            </a:r>
          </a:p>
          <a:p>
            <a:endParaRPr lang="en-US"/>
          </a:p>
        </p:txBody>
      </p:sp>
      <p:sp>
        <p:nvSpPr>
          <p:cNvPr id="4" name="Slide Number Placeholder 3">
            <a:extLst>
              <a:ext uri="{FF2B5EF4-FFF2-40B4-BE49-F238E27FC236}">
                <a16:creationId xmlns:a16="http://schemas.microsoft.com/office/drawing/2014/main" id="{555363F7-0621-2243-927C-89359C7E398F}"/>
              </a:ext>
            </a:extLst>
          </p:cNvPr>
          <p:cNvSpPr>
            <a:spLocks noGrp="1"/>
          </p:cNvSpPr>
          <p:nvPr>
            <p:ph type="sldNum" sz="quarter" idx="13"/>
          </p:nvPr>
        </p:nvSpPr>
        <p:spPr/>
        <p:txBody>
          <a:bodyPr/>
          <a:lstStyle/>
          <a:p>
            <a:fld id="{61130C78-B4AB-6843-B818-B4CC8CBE3619}" type="slidenum">
              <a:rPr lang="en-US" smtClean="0"/>
              <a:pPr/>
              <a:t>14</a:t>
            </a:fld>
            <a:endParaRPr lang="en-US"/>
          </a:p>
        </p:txBody>
      </p:sp>
    </p:spTree>
    <p:extLst>
      <p:ext uri="{BB962C8B-B14F-4D97-AF65-F5344CB8AC3E}">
        <p14:creationId xmlns:p14="http://schemas.microsoft.com/office/powerpoint/2010/main" val="199059004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25321E-D49A-2C4E-95DE-2CA639C04C21}"/>
              </a:ext>
            </a:extLst>
          </p:cNvPr>
          <p:cNvSpPr>
            <a:spLocks noGrp="1"/>
          </p:cNvSpPr>
          <p:nvPr>
            <p:ph type="title"/>
          </p:nvPr>
        </p:nvSpPr>
        <p:spPr/>
        <p:txBody>
          <a:bodyPr/>
          <a:lstStyle/>
          <a:p>
            <a:r>
              <a:rPr lang="en-US"/>
              <a:t>WHAT CAUSES ARTHRITIS?</a:t>
            </a:r>
          </a:p>
        </p:txBody>
      </p:sp>
      <p:sp>
        <p:nvSpPr>
          <p:cNvPr id="3" name="Content Placeholder 2">
            <a:extLst>
              <a:ext uri="{FF2B5EF4-FFF2-40B4-BE49-F238E27FC236}">
                <a16:creationId xmlns:a16="http://schemas.microsoft.com/office/drawing/2014/main" id="{1E5A6A80-02E9-064C-99E7-1D48F00110D8}"/>
              </a:ext>
            </a:extLst>
          </p:cNvPr>
          <p:cNvSpPr>
            <a:spLocks noGrp="1"/>
          </p:cNvSpPr>
          <p:nvPr>
            <p:ph sz="quarter" idx="10"/>
          </p:nvPr>
        </p:nvSpPr>
        <p:spPr>
          <a:xfrm>
            <a:off x="2619214" y="1965325"/>
            <a:ext cx="4262034" cy="4194175"/>
          </a:xfrm>
        </p:spPr>
        <p:txBody>
          <a:bodyPr/>
          <a:lstStyle/>
          <a:p>
            <a:pPr marL="342900" indent="-342900">
              <a:buFont typeface="Arial"/>
              <a:buChar char="•"/>
            </a:pPr>
            <a:endParaRPr lang="en-US"/>
          </a:p>
          <a:p>
            <a:pPr marL="342900" indent="-342900">
              <a:buFont typeface="Arial"/>
              <a:buChar char="•"/>
            </a:pPr>
            <a:r>
              <a:rPr lang="en-US"/>
              <a:t>Genetics</a:t>
            </a:r>
          </a:p>
          <a:p>
            <a:endParaRPr lang="en-US"/>
          </a:p>
          <a:p>
            <a:pPr marL="342900" indent="-342900">
              <a:buFont typeface="Arial"/>
              <a:buChar char="•"/>
            </a:pPr>
            <a:r>
              <a:rPr lang="en-US"/>
              <a:t>Obesity</a:t>
            </a:r>
          </a:p>
          <a:p>
            <a:pPr marL="342900" indent="-342900">
              <a:buFont typeface="Arial"/>
              <a:buChar char="•"/>
            </a:pPr>
            <a:endParaRPr lang="en-US"/>
          </a:p>
          <a:p>
            <a:pPr marL="342900" indent="-342900">
              <a:buFont typeface="Arial"/>
              <a:buChar char="•"/>
            </a:pPr>
            <a:r>
              <a:rPr lang="en-US"/>
              <a:t>Previous injury</a:t>
            </a:r>
          </a:p>
          <a:p>
            <a:endParaRPr lang="en-US"/>
          </a:p>
        </p:txBody>
      </p:sp>
      <p:sp>
        <p:nvSpPr>
          <p:cNvPr id="4" name="Slide Number Placeholder 3">
            <a:extLst>
              <a:ext uri="{FF2B5EF4-FFF2-40B4-BE49-F238E27FC236}">
                <a16:creationId xmlns:a16="http://schemas.microsoft.com/office/drawing/2014/main" id="{766416A0-CFCB-6041-9669-007CBC48C771}"/>
              </a:ext>
            </a:extLst>
          </p:cNvPr>
          <p:cNvSpPr>
            <a:spLocks noGrp="1"/>
          </p:cNvSpPr>
          <p:nvPr>
            <p:ph type="sldNum" sz="quarter" idx="13"/>
          </p:nvPr>
        </p:nvSpPr>
        <p:spPr/>
        <p:txBody>
          <a:bodyPr/>
          <a:lstStyle/>
          <a:p>
            <a:fld id="{61130C78-B4AB-6843-B818-B4CC8CBE3619}" type="slidenum">
              <a:rPr lang="en-US" smtClean="0"/>
              <a:pPr/>
              <a:t>15</a:t>
            </a:fld>
            <a:endParaRPr lang="en-US"/>
          </a:p>
        </p:txBody>
      </p:sp>
      <p:pic>
        <p:nvPicPr>
          <p:cNvPr id="5" name="Picture 4">
            <a:extLst>
              <a:ext uri="{FF2B5EF4-FFF2-40B4-BE49-F238E27FC236}">
                <a16:creationId xmlns:a16="http://schemas.microsoft.com/office/drawing/2014/main" id="{DACEBEC0-0021-A64C-8F12-3771CAC03673}"/>
              </a:ext>
            </a:extLst>
          </p:cNvPr>
          <p:cNvPicPr>
            <a:picLocks noChangeAspect="1"/>
          </p:cNvPicPr>
          <p:nvPr/>
        </p:nvPicPr>
        <p:blipFill>
          <a:blip r:embed="rId3"/>
          <a:stretch>
            <a:fillRect/>
          </a:stretch>
        </p:blipFill>
        <p:spPr>
          <a:xfrm>
            <a:off x="8572081" y="365125"/>
            <a:ext cx="2157917" cy="2226267"/>
          </a:xfrm>
          <a:prstGeom prst="rect">
            <a:avLst/>
          </a:prstGeom>
        </p:spPr>
      </p:pic>
      <p:pic>
        <p:nvPicPr>
          <p:cNvPr id="6" name="Picture 5">
            <a:extLst>
              <a:ext uri="{FF2B5EF4-FFF2-40B4-BE49-F238E27FC236}">
                <a16:creationId xmlns:a16="http://schemas.microsoft.com/office/drawing/2014/main" id="{6A4B6B54-7DE6-174F-9D64-1D4EECA4F251}"/>
              </a:ext>
            </a:extLst>
          </p:cNvPr>
          <p:cNvPicPr>
            <a:picLocks noChangeAspect="1"/>
          </p:cNvPicPr>
          <p:nvPr/>
        </p:nvPicPr>
        <p:blipFill>
          <a:blip r:embed="rId4"/>
          <a:stretch>
            <a:fillRect/>
          </a:stretch>
        </p:blipFill>
        <p:spPr>
          <a:xfrm>
            <a:off x="8529182" y="2679588"/>
            <a:ext cx="2728235" cy="1815516"/>
          </a:xfrm>
          <a:prstGeom prst="rect">
            <a:avLst/>
          </a:prstGeom>
        </p:spPr>
      </p:pic>
      <p:pic>
        <p:nvPicPr>
          <p:cNvPr id="7" name="Picture 6">
            <a:extLst>
              <a:ext uri="{FF2B5EF4-FFF2-40B4-BE49-F238E27FC236}">
                <a16:creationId xmlns:a16="http://schemas.microsoft.com/office/drawing/2014/main" id="{8CA12BE0-8B92-A748-AEB2-55488F04C911}"/>
              </a:ext>
            </a:extLst>
          </p:cNvPr>
          <p:cNvPicPr>
            <a:picLocks noChangeAspect="1"/>
          </p:cNvPicPr>
          <p:nvPr/>
        </p:nvPicPr>
        <p:blipFill>
          <a:blip r:embed="rId5"/>
          <a:stretch>
            <a:fillRect/>
          </a:stretch>
        </p:blipFill>
        <p:spPr>
          <a:xfrm>
            <a:off x="8497977" y="4599041"/>
            <a:ext cx="2759440" cy="1836282"/>
          </a:xfrm>
          <a:prstGeom prst="rect">
            <a:avLst/>
          </a:prstGeom>
        </p:spPr>
      </p:pic>
    </p:spTree>
    <p:extLst>
      <p:ext uri="{BB962C8B-B14F-4D97-AF65-F5344CB8AC3E}">
        <p14:creationId xmlns:p14="http://schemas.microsoft.com/office/powerpoint/2010/main" val="239214602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7C4801-081E-2245-963D-89BEC2DA9BC3}"/>
              </a:ext>
            </a:extLst>
          </p:cNvPr>
          <p:cNvSpPr>
            <a:spLocks noGrp="1"/>
          </p:cNvSpPr>
          <p:nvPr>
            <p:ph type="title"/>
          </p:nvPr>
        </p:nvSpPr>
        <p:spPr>
          <a:xfrm>
            <a:off x="351487" y="145512"/>
            <a:ext cx="11449855" cy="760977"/>
          </a:xfrm>
        </p:spPr>
        <p:txBody>
          <a:bodyPr/>
          <a:lstStyle/>
          <a:p>
            <a:r>
              <a:rPr lang="en-US" sz="4800">
                <a:solidFill>
                  <a:schemeClr val="bg1"/>
                </a:solidFill>
              </a:rPr>
              <a:t>MANY FACTORS CONTRIBUTE TO ARTHRITIS</a:t>
            </a:r>
          </a:p>
        </p:txBody>
      </p:sp>
      <p:sp>
        <p:nvSpPr>
          <p:cNvPr id="4" name="Slide Number Placeholder 3">
            <a:extLst>
              <a:ext uri="{FF2B5EF4-FFF2-40B4-BE49-F238E27FC236}">
                <a16:creationId xmlns:a16="http://schemas.microsoft.com/office/drawing/2014/main" id="{9129D16D-833A-FB40-9396-C5B70E38FA5A}"/>
              </a:ext>
            </a:extLst>
          </p:cNvPr>
          <p:cNvSpPr>
            <a:spLocks noGrp="1"/>
          </p:cNvSpPr>
          <p:nvPr>
            <p:ph type="sldNum" sz="quarter" idx="13"/>
          </p:nvPr>
        </p:nvSpPr>
        <p:spPr>
          <a:xfrm>
            <a:off x="8827942" y="6428488"/>
            <a:ext cx="2973400" cy="365125"/>
          </a:xfrm>
        </p:spPr>
        <p:txBody>
          <a:bodyPr/>
          <a:lstStyle/>
          <a:p>
            <a:fld id="{61130C78-B4AB-6843-B818-B4CC8CBE3619}" type="slidenum">
              <a:rPr lang="en-US" smtClean="0"/>
              <a:pPr/>
              <a:t>16</a:t>
            </a:fld>
            <a:endParaRPr lang="en-US"/>
          </a:p>
        </p:txBody>
      </p:sp>
      <p:sp>
        <p:nvSpPr>
          <p:cNvPr id="6" name="Rounded Rectangle 5">
            <a:extLst>
              <a:ext uri="{FF2B5EF4-FFF2-40B4-BE49-F238E27FC236}">
                <a16:creationId xmlns:a16="http://schemas.microsoft.com/office/drawing/2014/main" id="{09F5C872-2F5D-4A4B-9156-E8A0E014EC47}"/>
              </a:ext>
            </a:extLst>
          </p:cNvPr>
          <p:cNvSpPr/>
          <p:nvPr/>
        </p:nvSpPr>
        <p:spPr>
          <a:xfrm>
            <a:off x="8531451" y="1613122"/>
            <a:ext cx="2752213" cy="2079422"/>
          </a:xfrm>
          <a:prstGeom prst="roundRect">
            <a:avLst>
              <a:gd name="adj" fmla="val 10738"/>
            </a:avLst>
          </a:prstGeom>
          <a:noFill/>
          <a:ln w="19050">
            <a:solidFill>
              <a:srgbClr val="BCBEC0"/>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CA" sz="1700">
              <a:solidFill>
                <a:schemeClr val="tx1"/>
              </a:solidFill>
            </a:endParaRPr>
          </a:p>
        </p:txBody>
      </p:sp>
      <p:sp>
        <p:nvSpPr>
          <p:cNvPr id="7" name="TextBox 6">
            <a:extLst>
              <a:ext uri="{FF2B5EF4-FFF2-40B4-BE49-F238E27FC236}">
                <a16:creationId xmlns:a16="http://schemas.microsoft.com/office/drawing/2014/main" id="{4802FAC2-8A6C-1D4B-B0D6-A3D4B35C1CED}"/>
              </a:ext>
            </a:extLst>
          </p:cNvPr>
          <p:cNvSpPr txBox="1"/>
          <p:nvPr/>
        </p:nvSpPr>
        <p:spPr>
          <a:xfrm>
            <a:off x="8664733" y="1866835"/>
            <a:ext cx="2516647" cy="1754326"/>
          </a:xfrm>
          <a:prstGeom prst="rect">
            <a:avLst/>
          </a:prstGeom>
          <a:noFill/>
        </p:spPr>
        <p:txBody>
          <a:bodyPr wrap="square" rtlCol="0">
            <a:spAutoFit/>
          </a:bodyPr>
          <a:lstStyle/>
          <a:p>
            <a:pPr algn="r"/>
            <a:r>
              <a:rPr lang="en-CA"/>
              <a:t>Aging</a:t>
            </a:r>
          </a:p>
          <a:p>
            <a:pPr algn="r"/>
            <a:r>
              <a:rPr lang="en-CA" b="1"/>
              <a:t>Genetic</a:t>
            </a:r>
            <a:r>
              <a:rPr lang="en-CA"/>
              <a:t> and metabolic diseases</a:t>
            </a:r>
          </a:p>
          <a:p>
            <a:pPr algn="r"/>
            <a:r>
              <a:rPr lang="en-CA"/>
              <a:t>Inflammation</a:t>
            </a:r>
          </a:p>
          <a:p>
            <a:pPr algn="r"/>
            <a:r>
              <a:rPr lang="en-CA"/>
              <a:t>Immune system activity</a:t>
            </a:r>
          </a:p>
          <a:p>
            <a:pPr algn="r"/>
            <a:endParaRPr lang="en-CA"/>
          </a:p>
        </p:txBody>
      </p:sp>
      <p:sp>
        <p:nvSpPr>
          <p:cNvPr id="8" name="Rounded Rectangle 7">
            <a:extLst>
              <a:ext uri="{FF2B5EF4-FFF2-40B4-BE49-F238E27FC236}">
                <a16:creationId xmlns:a16="http://schemas.microsoft.com/office/drawing/2014/main" id="{50F83C29-EFAA-EF4A-B7EB-9E5524D17DE3}"/>
              </a:ext>
            </a:extLst>
          </p:cNvPr>
          <p:cNvSpPr/>
          <p:nvPr/>
        </p:nvSpPr>
        <p:spPr>
          <a:xfrm>
            <a:off x="1067496" y="1613122"/>
            <a:ext cx="2888865" cy="2079422"/>
          </a:xfrm>
          <a:prstGeom prst="roundRect">
            <a:avLst>
              <a:gd name="adj" fmla="val 10738"/>
            </a:avLst>
          </a:prstGeom>
          <a:noFill/>
          <a:ln>
            <a:solidFill>
              <a:schemeClr val="bg1">
                <a:lumMod val="75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CA" sz="1700">
              <a:solidFill>
                <a:schemeClr val="tx1">
                  <a:lumMod val="95000"/>
                  <a:lumOff val="5000"/>
                </a:schemeClr>
              </a:solidFill>
            </a:endParaRPr>
          </a:p>
        </p:txBody>
      </p:sp>
      <p:sp>
        <p:nvSpPr>
          <p:cNvPr id="9" name="Rectangle 8">
            <a:extLst>
              <a:ext uri="{FF2B5EF4-FFF2-40B4-BE49-F238E27FC236}">
                <a16:creationId xmlns:a16="http://schemas.microsoft.com/office/drawing/2014/main" id="{E6656E3C-750C-AB40-9CF5-5EDC855DD58E}"/>
              </a:ext>
            </a:extLst>
          </p:cNvPr>
          <p:cNvSpPr/>
          <p:nvPr/>
        </p:nvSpPr>
        <p:spPr>
          <a:xfrm>
            <a:off x="1204090" y="1637170"/>
            <a:ext cx="6096000" cy="2031325"/>
          </a:xfrm>
          <a:prstGeom prst="rect">
            <a:avLst/>
          </a:prstGeom>
        </p:spPr>
        <p:txBody>
          <a:bodyPr>
            <a:spAutoFit/>
          </a:bodyPr>
          <a:lstStyle/>
          <a:p>
            <a:r>
              <a:rPr lang="en-CA" b="1">
                <a:solidFill>
                  <a:schemeClr val="tx1">
                    <a:lumMod val="95000"/>
                    <a:lumOff val="5000"/>
                  </a:schemeClr>
                </a:solidFill>
              </a:rPr>
              <a:t>Obesity</a:t>
            </a:r>
          </a:p>
          <a:p>
            <a:r>
              <a:rPr lang="en-CA">
                <a:solidFill>
                  <a:schemeClr val="tx1">
                    <a:lumMod val="95000"/>
                    <a:lumOff val="5000"/>
                  </a:schemeClr>
                </a:solidFill>
              </a:rPr>
              <a:t>Microfractures</a:t>
            </a:r>
          </a:p>
          <a:p>
            <a:r>
              <a:rPr lang="en-CA">
                <a:solidFill>
                  <a:schemeClr val="tx1">
                    <a:lumMod val="95000"/>
                    <a:lumOff val="5000"/>
                  </a:schemeClr>
                </a:solidFill>
              </a:rPr>
              <a:t>Bone remodeling</a:t>
            </a:r>
          </a:p>
          <a:p>
            <a:r>
              <a:rPr lang="en-CA">
                <a:solidFill>
                  <a:schemeClr val="tx1">
                    <a:lumMod val="95000"/>
                    <a:lumOff val="5000"/>
                  </a:schemeClr>
                </a:solidFill>
              </a:rPr>
              <a:t>Loss of joint stability</a:t>
            </a:r>
          </a:p>
          <a:p>
            <a:r>
              <a:rPr lang="en-CA">
                <a:solidFill>
                  <a:schemeClr val="tx1">
                    <a:lumMod val="95000"/>
                    <a:lumOff val="5000"/>
                  </a:schemeClr>
                </a:solidFill>
              </a:rPr>
              <a:t>Anatomic abnormalities</a:t>
            </a:r>
          </a:p>
          <a:p>
            <a:r>
              <a:rPr lang="en-CA" b="1">
                <a:solidFill>
                  <a:schemeClr val="tx1">
                    <a:lumMod val="95000"/>
                    <a:lumOff val="5000"/>
                  </a:schemeClr>
                </a:solidFill>
              </a:rPr>
              <a:t>Trauma</a:t>
            </a:r>
          </a:p>
          <a:p>
            <a:r>
              <a:rPr lang="en-CA">
                <a:solidFill>
                  <a:schemeClr val="tx1">
                    <a:lumMod val="95000"/>
                    <a:lumOff val="5000"/>
                  </a:schemeClr>
                </a:solidFill>
              </a:rPr>
              <a:t>Neuromuscular dysfunction</a:t>
            </a:r>
          </a:p>
        </p:txBody>
      </p:sp>
      <p:sp>
        <p:nvSpPr>
          <p:cNvPr id="10" name="Rounded Rectangle 9">
            <a:extLst>
              <a:ext uri="{FF2B5EF4-FFF2-40B4-BE49-F238E27FC236}">
                <a16:creationId xmlns:a16="http://schemas.microsoft.com/office/drawing/2014/main" id="{1A756D07-6641-9747-B669-D06C8CD41051}"/>
              </a:ext>
            </a:extLst>
          </p:cNvPr>
          <p:cNvSpPr/>
          <p:nvPr/>
        </p:nvSpPr>
        <p:spPr>
          <a:xfrm>
            <a:off x="5018992" y="3212377"/>
            <a:ext cx="2564132" cy="817568"/>
          </a:xfrm>
          <a:prstGeom prst="roundRect">
            <a:avLst/>
          </a:prstGeom>
          <a:solidFill>
            <a:srgbClr val="128B43"/>
          </a:solidFill>
          <a:ln>
            <a:solidFill>
              <a:srgbClr val="F15B24"/>
            </a:solidFill>
          </a:ln>
          <a:effectLst>
            <a:glow rad="101600">
              <a:schemeClr val="accent6">
                <a:satMod val="175000"/>
                <a:alpha val="40000"/>
              </a:schemeClr>
            </a:glow>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a:solidFill>
                  <a:schemeClr val="bg1"/>
                </a:solidFill>
              </a:rPr>
              <a:t>Compromised cartilage</a:t>
            </a:r>
          </a:p>
        </p:txBody>
      </p:sp>
      <p:sp>
        <p:nvSpPr>
          <p:cNvPr id="11" name="Rounded Rectangle 10">
            <a:extLst>
              <a:ext uri="{FF2B5EF4-FFF2-40B4-BE49-F238E27FC236}">
                <a16:creationId xmlns:a16="http://schemas.microsoft.com/office/drawing/2014/main" id="{7C091E44-9260-1C4C-BE11-34496B8BDCF1}"/>
              </a:ext>
            </a:extLst>
          </p:cNvPr>
          <p:cNvSpPr/>
          <p:nvPr/>
        </p:nvSpPr>
        <p:spPr>
          <a:xfrm>
            <a:off x="2927644" y="4473446"/>
            <a:ext cx="3042338" cy="1048762"/>
          </a:xfrm>
          <a:prstGeom prst="roundRect">
            <a:avLst/>
          </a:prstGeom>
          <a:noFill/>
          <a:ln>
            <a:solidFill>
              <a:schemeClr val="bg1">
                <a:lumMod val="75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sz="1600" b="1">
              <a:solidFill>
                <a:schemeClr val="tx1"/>
              </a:solidFill>
            </a:endParaRPr>
          </a:p>
          <a:p>
            <a:pPr algn="ctr"/>
            <a:endParaRPr lang="en-CA"/>
          </a:p>
        </p:txBody>
      </p:sp>
      <p:sp>
        <p:nvSpPr>
          <p:cNvPr id="12" name="TextBox 11">
            <a:extLst>
              <a:ext uri="{FF2B5EF4-FFF2-40B4-BE49-F238E27FC236}">
                <a16:creationId xmlns:a16="http://schemas.microsoft.com/office/drawing/2014/main" id="{B7C6EFDD-2066-3A46-84F4-7416577D1AFF}"/>
              </a:ext>
            </a:extLst>
          </p:cNvPr>
          <p:cNvSpPr txBox="1"/>
          <p:nvPr/>
        </p:nvSpPr>
        <p:spPr>
          <a:xfrm>
            <a:off x="2725536" y="4597718"/>
            <a:ext cx="3446554" cy="861774"/>
          </a:xfrm>
          <a:prstGeom prst="rect">
            <a:avLst/>
          </a:prstGeom>
          <a:noFill/>
        </p:spPr>
        <p:txBody>
          <a:bodyPr wrap="square" rtlCol="0">
            <a:spAutoFit/>
          </a:bodyPr>
          <a:lstStyle/>
          <a:p>
            <a:pPr algn="ctr"/>
            <a:r>
              <a:rPr lang="en-CA" b="1">
                <a:solidFill>
                  <a:schemeClr val="tx1">
                    <a:lumMod val="85000"/>
                    <a:lumOff val="15000"/>
                  </a:schemeClr>
                </a:solidFill>
              </a:rPr>
              <a:t>Biophysical changes</a:t>
            </a:r>
          </a:p>
          <a:p>
            <a:pPr algn="ctr"/>
            <a:r>
              <a:rPr lang="en-CA" sz="1600">
                <a:solidFill>
                  <a:schemeClr val="tx1">
                    <a:lumMod val="85000"/>
                    <a:lumOff val="15000"/>
                  </a:schemeClr>
                </a:solidFill>
              </a:rPr>
              <a:t>Collagen network fracture</a:t>
            </a:r>
          </a:p>
          <a:p>
            <a:pPr algn="ctr"/>
            <a:r>
              <a:rPr lang="en-CA" sz="1600">
                <a:solidFill>
                  <a:schemeClr val="tx1">
                    <a:lumMod val="85000"/>
                    <a:lumOff val="15000"/>
                  </a:schemeClr>
                </a:solidFill>
              </a:rPr>
              <a:t>Proteoglycan unraveling</a:t>
            </a:r>
          </a:p>
        </p:txBody>
      </p:sp>
      <p:sp>
        <p:nvSpPr>
          <p:cNvPr id="13" name="Rounded Rectangle 12">
            <a:extLst>
              <a:ext uri="{FF2B5EF4-FFF2-40B4-BE49-F238E27FC236}">
                <a16:creationId xmlns:a16="http://schemas.microsoft.com/office/drawing/2014/main" id="{D4A4CDA4-63F4-EE40-B966-238864606A86}"/>
              </a:ext>
            </a:extLst>
          </p:cNvPr>
          <p:cNvSpPr/>
          <p:nvPr/>
        </p:nvSpPr>
        <p:spPr>
          <a:xfrm>
            <a:off x="6301058" y="4410730"/>
            <a:ext cx="3042338" cy="1048762"/>
          </a:xfrm>
          <a:prstGeom prst="roundRect">
            <a:avLst/>
          </a:prstGeom>
          <a:noFill/>
          <a:ln w="19050">
            <a:solidFill>
              <a:srgbClr val="BCBEC0"/>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sz="1600" b="1">
              <a:solidFill>
                <a:schemeClr val="tx1"/>
              </a:solidFill>
            </a:endParaRPr>
          </a:p>
          <a:p>
            <a:pPr algn="ctr"/>
            <a:endParaRPr lang="en-CA" sz="1600" b="1">
              <a:solidFill>
                <a:schemeClr val="tx1">
                  <a:lumMod val="85000"/>
                  <a:lumOff val="15000"/>
                </a:schemeClr>
              </a:solidFill>
              <a:latin typeface="Calibri" pitchFamily="34" charset="0"/>
            </a:endParaRPr>
          </a:p>
          <a:p>
            <a:pPr algn="ctr"/>
            <a:endParaRPr lang="en-CA" sz="1400">
              <a:solidFill>
                <a:schemeClr val="tx1">
                  <a:lumMod val="85000"/>
                  <a:lumOff val="15000"/>
                </a:schemeClr>
              </a:solidFill>
              <a:latin typeface="Calibri" pitchFamily="34" charset="0"/>
            </a:endParaRPr>
          </a:p>
          <a:p>
            <a:pPr algn="ctr"/>
            <a:endParaRPr lang="en-CA"/>
          </a:p>
        </p:txBody>
      </p:sp>
      <p:sp>
        <p:nvSpPr>
          <p:cNvPr id="14" name="Rectangle 13">
            <a:extLst>
              <a:ext uri="{FF2B5EF4-FFF2-40B4-BE49-F238E27FC236}">
                <a16:creationId xmlns:a16="http://schemas.microsoft.com/office/drawing/2014/main" id="{CBCEBF83-B356-8E4B-95FA-F9B6C390F191}"/>
              </a:ext>
            </a:extLst>
          </p:cNvPr>
          <p:cNvSpPr/>
          <p:nvPr/>
        </p:nvSpPr>
        <p:spPr>
          <a:xfrm>
            <a:off x="4770453" y="4536161"/>
            <a:ext cx="6096000" cy="923330"/>
          </a:xfrm>
          <a:prstGeom prst="rect">
            <a:avLst/>
          </a:prstGeom>
        </p:spPr>
        <p:txBody>
          <a:bodyPr>
            <a:spAutoFit/>
          </a:bodyPr>
          <a:lstStyle/>
          <a:p>
            <a:pPr algn="ctr"/>
            <a:r>
              <a:rPr lang="en-CA" b="1">
                <a:solidFill>
                  <a:schemeClr val="tx1">
                    <a:lumMod val="85000"/>
                    <a:lumOff val="15000"/>
                  </a:schemeClr>
                </a:solidFill>
                <a:latin typeface="Calibri" pitchFamily="34" charset="0"/>
              </a:rPr>
              <a:t>Biochemical changes</a:t>
            </a:r>
            <a:br>
              <a:rPr lang="en-CA" b="1">
                <a:solidFill>
                  <a:schemeClr val="tx1">
                    <a:lumMod val="85000"/>
                    <a:lumOff val="15000"/>
                  </a:schemeClr>
                </a:solidFill>
                <a:latin typeface="Calibri" pitchFamily="34" charset="0"/>
              </a:rPr>
            </a:br>
            <a:r>
              <a:rPr lang="en-CA">
                <a:solidFill>
                  <a:schemeClr val="tx1">
                    <a:lumMod val="85000"/>
                    <a:lumOff val="15000"/>
                  </a:schemeClr>
                </a:solidFill>
                <a:latin typeface="Calibri" pitchFamily="34" charset="0"/>
              </a:rPr>
              <a:t>Inhibitors reduced</a:t>
            </a:r>
          </a:p>
          <a:p>
            <a:pPr algn="ctr"/>
            <a:r>
              <a:rPr lang="en-CA">
                <a:solidFill>
                  <a:schemeClr val="tx1">
                    <a:lumMod val="85000"/>
                    <a:lumOff val="15000"/>
                  </a:schemeClr>
                </a:solidFill>
                <a:latin typeface="Calibri" pitchFamily="34" charset="0"/>
              </a:rPr>
              <a:t>Proteolytic enzymes increased</a:t>
            </a:r>
            <a:endParaRPr lang="en-US">
              <a:solidFill>
                <a:schemeClr val="tx1">
                  <a:lumMod val="85000"/>
                  <a:lumOff val="15000"/>
                </a:schemeClr>
              </a:solidFill>
              <a:latin typeface="Calibri" pitchFamily="34" charset="0"/>
            </a:endParaRPr>
          </a:p>
        </p:txBody>
      </p:sp>
      <p:sp>
        <p:nvSpPr>
          <p:cNvPr id="15" name="Rounded Rectangle 14">
            <a:extLst>
              <a:ext uri="{FF2B5EF4-FFF2-40B4-BE49-F238E27FC236}">
                <a16:creationId xmlns:a16="http://schemas.microsoft.com/office/drawing/2014/main" id="{6F443C6B-4DB4-3649-830E-FE020C2EA6F7}"/>
              </a:ext>
            </a:extLst>
          </p:cNvPr>
          <p:cNvSpPr/>
          <p:nvPr/>
        </p:nvSpPr>
        <p:spPr>
          <a:xfrm>
            <a:off x="5076461" y="6004144"/>
            <a:ext cx="2564132" cy="757528"/>
          </a:xfrm>
          <a:prstGeom prst="roundRect">
            <a:avLst/>
          </a:prstGeom>
          <a:solidFill>
            <a:srgbClr val="FFFF00"/>
          </a:solidFill>
          <a:ln>
            <a:solidFill>
              <a:srgbClr val="F15B24"/>
            </a:solidFill>
          </a:ln>
          <a:effectLst>
            <a:glow rad="101600">
              <a:schemeClr val="accent6">
                <a:satMod val="175000"/>
                <a:alpha val="40000"/>
              </a:schemeClr>
            </a:glow>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a:solidFill>
                  <a:schemeClr val="tx1"/>
                </a:solidFill>
              </a:rPr>
              <a:t>Cartilage breakdown</a:t>
            </a:r>
          </a:p>
        </p:txBody>
      </p:sp>
      <p:sp>
        <p:nvSpPr>
          <p:cNvPr id="17" name="TextBox 16">
            <a:extLst>
              <a:ext uri="{FF2B5EF4-FFF2-40B4-BE49-F238E27FC236}">
                <a16:creationId xmlns:a16="http://schemas.microsoft.com/office/drawing/2014/main" id="{CD11DF71-2C49-F64B-BA35-8881AD5BFB1C}"/>
              </a:ext>
            </a:extLst>
          </p:cNvPr>
          <p:cNvSpPr txBox="1"/>
          <p:nvPr/>
        </p:nvSpPr>
        <p:spPr>
          <a:xfrm>
            <a:off x="4794348" y="2185261"/>
            <a:ext cx="1282066" cy="646331"/>
          </a:xfrm>
          <a:prstGeom prst="rect">
            <a:avLst/>
          </a:prstGeom>
          <a:noFill/>
        </p:spPr>
        <p:txBody>
          <a:bodyPr wrap="square" rtlCol="0">
            <a:spAutoFit/>
          </a:bodyPr>
          <a:lstStyle/>
          <a:p>
            <a:pPr algn="ctr"/>
            <a:r>
              <a:rPr lang="en-US"/>
              <a:t>Abnormal Stress</a:t>
            </a:r>
          </a:p>
        </p:txBody>
      </p:sp>
      <p:sp>
        <p:nvSpPr>
          <p:cNvPr id="18" name="TextBox 17">
            <a:extLst>
              <a:ext uri="{FF2B5EF4-FFF2-40B4-BE49-F238E27FC236}">
                <a16:creationId xmlns:a16="http://schemas.microsoft.com/office/drawing/2014/main" id="{A9C93474-7453-7543-A449-3E5A006695EC}"/>
              </a:ext>
            </a:extLst>
          </p:cNvPr>
          <p:cNvSpPr txBox="1"/>
          <p:nvPr/>
        </p:nvSpPr>
        <p:spPr>
          <a:xfrm>
            <a:off x="6544713" y="2185261"/>
            <a:ext cx="1394577" cy="646331"/>
          </a:xfrm>
          <a:prstGeom prst="rect">
            <a:avLst/>
          </a:prstGeom>
          <a:noFill/>
        </p:spPr>
        <p:txBody>
          <a:bodyPr wrap="square" rtlCol="0">
            <a:spAutoFit/>
          </a:bodyPr>
          <a:lstStyle/>
          <a:p>
            <a:pPr algn="ctr"/>
            <a:r>
              <a:rPr lang="en-US"/>
              <a:t>Abnormal Cartilage</a:t>
            </a:r>
          </a:p>
        </p:txBody>
      </p:sp>
      <p:sp>
        <p:nvSpPr>
          <p:cNvPr id="19" name="Right Arrow 18">
            <a:extLst>
              <a:ext uri="{FF2B5EF4-FFF2-40B4-BE49-F238E27FC236}">
                <a16:creationId xmlns:a16="http://schemas.microsoft.com/office/drawing/2014/main" id="{8E6C41D3-0B61-2D44-AE71-980DDC244C61}"/>
              </a:ext>
            </a:extLst>
          </p:cNvPr>
          <p:cNvSpPr/>
          <p:nvPr/>
        </p:nvSpPr>
        <p:spPr>
          <a:xfrm>
            <a:off x="3642102" y="2508426"/>
            <a:ext cx="1152246" cy="288814"/>
          </a:xfrm>
          <a:prstGeom prst="rightArrow">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20" name="Down Arrow 19">
            <a:extLst>
              <a:ext uri="{FF2B5EF4-FFF2-40B4-BE49-F238E27FC236}">
                <a16:creationId xmlns:a16="http://schemas.microsoft.com/office/drawing/2014/main" id="{9CD60676-F209-D64F-A6C7-FA222C4BBFEA}"/>
              </a:ext>
            </a:extLst>
          </p:cNvPr>
          <p:cNvSpPr/>
          <p:nvPr/>
        </p:nvSpPr>
        <p:spPr>
          <a:xfrm>
            <a:off x="5435381" y="2831592"/>
            <a:ext cx="221500" cy="380785"/>
          </a:xfrm>
          <a:prstGeom prst="downArrow">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21" name="Down Arrow 20">
            <a:extLst>
              <a:ext uri="{FF2B5EF4-FFF2-40B4-BE49-F238E27FC236}">
                <a16:creationId xmlns:a16="http://schemas.microsoft.com/office/drawing/2014/main" id="{D58717D1-9F8F-A043-B80A-532FA02A867B}"/>
              </a:ext>
            </a:extLst>
          </p:cNvPr>
          <p:cNvSpPr/>
          <p:nvPr/>
        </p:nvSpPr>
        <p:spPr>
          <a:xfrm>
            <a:off x="5435381" y="4007115"/>
            <a:ext cx="216976" cy="527887"/>
          </a:xfrm>
          <a:prstGeom prst="downArrow">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22" name="Down Arrow 21">
            <a:extLst>
              <a:ext uri="{FF2B5EF4-FFF2-40B4-BE49-F238E27FC236}">
                <a16:creationId xmlns:a16="http://schemas.microsoft.com/office/drawing/2014/main" id="{D6E35C88-DCE5-2440-824C-8306AC7577D9}"/>
              </a:ext>
            </a:extLst>
          </p:cNvPr>
          <p:cNvSpPr/>
          <p:nvPr/>
        </p:nvSpPr>
        <p:spPr>
          <a:xfrm>
            <a:off x="5430857" y="5555003"/>
            <a:ext cx="221500" cy="380785"/>
          </a:xfrm>
          <a:prstGeom prst="downArrow">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23" name="Left Arrow 22">
            <a:extLst>
              <a:ext uri="{FF2B5EF4-FFF2-40B4-BE49-F238E27FC236}">
                <a16:creationId xmlns:a16="http://schemas.microsoft.com/office/drawing/2014/main" id="{CB75AF25-03CA-9C43-84C6-BEDED2AD4C2C}"/>
              </a:ext>
            </a:extLst>
          </p:cNvPr>
          <p:cNvSpPr/>
          <p:nvPr/>
        </p:nvSpPr>
        <p:spPr>
          <a:xfrm>
            <a:off x="7841044" y="2508426"/>
            <a:ext cx="842506" cy="223772"/>
          </a:xfrm>
          <a:prstGeom prst="leftArrow">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a:p>
        </p:txBody>
      </p:sp>
      <p:sp>
        <p:nvSpPr>
          <p:cNvPr id="25" name="Down Arrow 24">
            <a:extLst>
              <a:ext uri="{FF2B5EF4-FFF2-40B4-BE49-F238E27FC236}">
                <a16:creationId xmlns:a16="http://schemas.microsoft.com/office/drawing/2014/main" id="{9DBBE692-487A-9941-931B-CA43AF04F42E}"/>
              </a:ext>
            </a:extLst>
          </p:cNvPr>
          <p:cNvSpPr/>
          <p:nvPr/>
        </p:nvSpPr>
        <p:spPr>
          <a:xfrm>
            <a:off x="7024741" y="4042086"/>
            <a:ext cx="215741" cy="469795"/>
          </a:xfrm>
          <a:prstGeom prst="downArrow">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a:p>
        </p:txBody>
      </p:sp>
      <p:sp>
        <p:nvSpPr>
          <p:cNvPr id="27" name="Down Arrow 26">
            <a:extLst>
              <a:ext uri="{FF2B5EF4-FFF2-40B4-BE49-F238E27FC236}">
                <a16:creationId xmlns:a16="http://schemas.microsoft.com/office/drawing/2014/main" id="{560A04B5-9A6F-EC4E-8564-830967A25638}"/>
              </a:ext>
            </a:extLst>
          </p:cNvPr>
          <p:cNvSpPr/>
          <p:nvPr/>
        </p:nvSpPr>
        <p:spPr>
          <a:xfrm>
            <a:off x="7022869" y="5496920"/>
            <a:ext cx="215741" cy="469795"/>
          </a:xfrm>
          <a:prstGeom prst="downArrow">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a:p>
        </p:txBody>
      </p:sp>
      <p:sp>
        <p:nvSpPr>
          <p:cNvPr id="28" name="Down Arrow 27">
            <a:extLst>
              <a:ext uri="{FF2B5EF4-FFF2-40B4-BE49-F238E27FC236}">
                <a16:creationId xmlns:a16="http://schemas.microsoft.com/office/drawing/2014/main" id="{D66FB6F3-59B9-D64B-9D9F-90CFD1F10DAA}"/>
              </a:ext>
            </a:extLst>
          </p:cNvPr>
          <p:cNvSpPr/>
          <p:nvPr/>
        </p:nvSpPr>
        <p:spPr>
          <a:xfrm>
            <a:off x="6978511" y="2755729"/>
            <a:ext cx="221500" cy="469795"/>
          </a:xfrm>
          <a:prstGeom prst="downArrow">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01630952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BD7AB1-2714-614E-97AA-C1A2F813F089}"/>
              </a:ext>
            </a:extLst>
          </p:cNvPr>
          <p:cNvSpPr>
            <a:spLocks noGrp="1"/>
          </p:cNvSpPr>
          <p:nvPr>
            <p:ph type="title"/>
          </p:nvPr>
        </p:nvSpPr>
        <p:spPr>
          <a:xfrm>
            <a:off x="390591" y="365125"/>
            <a:ext cx="11667090" cy="1325563"/>
          </a:xfrm>
        </p:spPr>
        <p:txBody>
          <a:bodyPr/>
          <a:lstStyle/>
          <a:p>
            <a:r>
              <a:rPr lang="en-US"/>
              <a:t>ARTHRITIS CAN AFFECT ANY JOINT</a:t>
            </a:r>
          </a:p>
        </p:txBody>
      </p:sp>
      <p:sp>
        <p:nvSpPr>
          <p:cNvPr id="4" name="Slide Number Placeholder 3">
            <a:extLst>
              <a:ext uri="{FF2B5EF4-FFF2-40B4-BE49-F238E27FC236}">
                <a16:creationId xmlns:a16="http://schemas.microsoft.com/office/drawing/2014/main" id="{1B816900-A3EB-5443-A2D9-BF55B3B7E335}"/>
              </a:ext>
            </a:extLst>
          </p:cNvPr>
          <p:cNvSpPr>
            <a:spLocks noGrp="1"/>
          </p:cNvSpPr>
          <p:nvPr>
            <p:ph type="sldNum" sz="quarter" idx="13"/>
          </p:nvPr>
        </p:nvSpPr>
        <p:spPr/>
        <p:txBody>
          <a:bodyPr/>
          <a:lstStyle/>
          <a:p>
            <a:fld id="{61130C78-B4AB-6843-B818-B4CC8CBE3619}" type="slidenum">
              <a:rPr lang="en-US" smtClean="0"/>
              <a:pPr/>
              <a:t>17</a:t>
            </a:fld>
            <a:endParaRPr lang="en-US"/>
          </a:p>
        </p:txBody>
      </p:sp>
      <p:pic>
        <p:nvPicPr>
          <p:cNvPr id="5" name="Content Placeholder 4">
            <a:extLst>
              <a:ext uri="{FF2B5EF4-FFF2-40B4-BE49-F238E27FC236}">
                <a16:creationId xmlns:a16="http://schemas.microsoft.com/office/drawing/2014/main" id="{B070B3E1-2F1A-6749-977C-61FE3225B1DD}"/>
              </a:ext>
            </a:extLst>
          </p:cNvPr>
          <p:cNvPicPr>
            <a:picLocks noGrp="1" noChangeAspect="1"/>
          </p:cNvPicPr>
          <p:nvPr>
            <p:ph sz="quarter" idx="10"/>
          </p:nvPr>
        </p:nvPicPr>
        <p:blipFill>
          <a:blip r:embed="rId3"/>
          <a:stretch>
            <a:fillRect/>
          </a:stretch>
        </p:blipFill>
        <p:spPr>
          <a:xfrm>
            <a:off x="1199181" y="1690688"/>
            <a:ext cx="2819400" cy="2882900"/>
          </a:xfrm>
          <a:prstGeom prst="rect">
            <a:avLst/>
          </a:prstGeom>
        </p:spPr>
      </p:pic>
      <p:pic>
        <p:nvPicPr>
          <p:cNvPr id="6" name="Picture 5">
            <a:extLst>
              <a:ext uri="{FF2B5EF4-FFF2-40B4-BE49-F238E27FC236}">
                <a16:creationId xmlns:a16="http://schemas.microsoft.com/office/drawing/2014/main" id="{572AF9E8-B4A0-B64B-BC14-58963C78BA01}"/>
              </a:ext>
            </a:extLst>
          </p:cNvPr>
          <p:cNvPicPr>
            <a:picLocks noChangeAspect="1"/>
          </p:cNvPicPr>
          <p:nvPr/>
        </p:nvPicPr>
        <p:blipFill>
          <a:blip r:embed="rId4"/>
          <a:stretch>
            <a:fillRect/>
          </a:stretch>
        </p:blipFill>
        <p:spPr>
          <a:xfrm>
            <a:off x="4598289" y="1690688"/>
            <a:ext cx="2358171" cy="2566568"/>
          </a:xfrm>
          <a:prstGeom prst="rect">
            <a:avLst/>
          </a:prstGeom>
        </p:spPr>
      </p:pic>
      <p:pic>
        <p:nvPicPr>
          <p:cNvPr id="7" name="Picture 6">
            <a:extLst>
              <a:ext uri="{FF2B5EF4-FFF2-40B4-BE49-F238E27FC236}">
                <a16:creationId xmlns:a16="http://schemas.microsoft.com/office/drawing/2014/main" id="{9F61C63B-C9CE-B044-8586-DD14C1D92DE4}"/>
              </a:ext>
            </a:extLst>
          </p:cNvPr>
          <p:cNvPicPr>
            <a:picLocks noChangeAspect="1"/>
          </p:cNvPicPr>
          <p:nvPr/>
        </p:nvPicPr>
        <p:blipFill>
          <a:blip r:embed="rId5"/>
          <a:stretch>
            <a:fillRect/>
          </a:stretch>
        </p:blipFill>
        <p:spPr>
          <a:xfrm>
            <a:off x="7783766" y="1826443"/>
            <a:ext cx="2632630" cy="2397374"/>
          </a:xfrm>
          <a:prstGeom prst="rect">
            <a:avLst/>
          </a:prstGeom>
        </p:spPr>
      </p:pic>
      <p:pic>
        <p:nvPicPr>
          <p:cNvPr id="8" name="Picture 7">
            <a:extLst>
              <a:ext uri="{FF2B5EF4-FFF2-40B4-BE49-F238E27FC236}">
                <a16:creationId xmlns:a16="http://schemas.microsoft.com/office/drawing/2014/main" id="{AD7B2964-EDC5-3143-9D68-B2EDE55CFA3A}"/>
              </a:ext>
            </a:extLst>
          </p:cNvPr>
          <p:cNvPicPr>
            <a:picLocks noChangeAspect="1"/>
          </p:cNvPicPr>
          <p:nvPr/>
        </p:nvPicPr>
        <p:blipFill>
          <a:blip r:embed="rId6"/>
          <a:stretch>
            <a:fillRect/>
          </a:stretch>
        </p:blipFill>
        <p:spPr>
          <a:xfrm>
            <a:off x="3095414" y="4257256"/>
            <a:ext cx="3525930" cy="2464219"/>
          </a:xfrm>
          <a:prstGeom prst="rect">
            <a:avLst/>
          </a:prstGeom>
        </p:spPr>
      </p:pic>
      <p:pic>
        <p:nvPicPr>
          <p:cNvPr id="9" name="Picture 8">
            <a:extLst>
              <a:ext uri="{FF2B5EF4-FFF2-40B4-BE49-F238E27FC236}">
                <a16:creationId xmlns:a16="http://schemas.microsoft.com/office/drawing/2014/main" id="{C2B365D4-7344-854A-B922-26999B31C081}"/>
              </a:ext>
            </a:extLst>
          </p:cNvPr>
          <p:cNvPicPr>
            <a:picLocks noChangeAspect="1"/>
          </p:cNvPicPr>
          <p:nvPr/>
        </p:nvPicPr>
        <p:blipFill>
          <a:blip r:embed="rId7"/>
          <a:stretch>
            <a:fillRect/>
          </a:stretch>
        </p:blipFill>
        <p:spPr>
          <a:xfrm>
            <a:off x="7321610" y="4340173"/>
            <a:ext cx="2391933" cy="2381302"/>
          </a:xfrm>
          <a:prstGeom prst="rect">
            <a:avLst/>
          </a:prstGeom>
        </p:spPr>
      </p:pic>
    </p:spTree>
    <p:extLst>
      <p:ext uri="{BB962C8B-B14F-4D97-AF65-F5344CB8AC3E}">
        <p14:creationId xmlns:p14="http://schemas.microsoft.com/office/powerpoint/2010/main" val="110729949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C29D43-72C8-6F4E-AFE8-4650651E0999}"/>
              </a:ext>
            </a:extLst>
          </p:cNvPr>
          <p:cNvSpPr>
            <a:spLocks noGrp="1"/>
          </p:cNvSpPr>
          <p:nvPr>
            <p:ph type="title"/>
          </p:nvPr>
        </p:nvSpPr>
        <p:spPr>
          <a:xfrm>
            <a:off x="351488" y="417092"/>
            <a:ext cx="11449855" cy="760977"/>
          </a:xfrm>
        </p:spPr>
        <p:txBody>
          <a:bodyPr/>
          <a:lstStyle/>
          <a:p>
            <a:r>
              <a:rPr lang="en-US" sz="4800"/>
              <a:t>WHY DOES ARTHRITIS CAUSE PAIN?</a:t>
            </a:r>
          </a:p>
        </p:txBody>
      </p:sp>
      <p:sp>
        <p:nvSpPr>
          <p:cNvPr id="3" name="Content Placeholder 2">
            <a:extLst>
              <a:ext uri="{FF2B5EF4-FFF2-40B4-BE49-F238E27FC236}">
                <a16:creationId xmlns:a16="http://schemas.microsoft.com/office/drawing/2014/main" id="{E5F4CE26-FC57-DB49-85F0-EFCCA467A026}"/>
              </a:ext>
            </a:extLst>
          </p:cNvPr>
          <p:cNvSpPr>
            <a:spLocks noGrp="1"/>
          </p:cNvSpPr>
          <p:nvPr>
            <p:ph sz="quarter" idx="10"/>
          </p:nvPr>
        </p:nvSpPr>
        <p:spPr/>
        <p:txBody>
          <a:bodyPr/>
          <a:lstStyle/>
          <a:p>
            <a:pPr marL="342900" indent="-342900">
              <a:lnSpc>
                <a:spcPct val="100000"/>
              </a:lnSpc>
              <a:buFont typeface="Arial"/>
              <a:buChar char="•"/>
            </a:pPr>
            <a:r>
              <a:rPr lang="en-US"/>
              <a:t>There are no nerve endings in cartilage</a:t>
            </a:r>
            <a:r>
              <a:rPr lang="is-IS"/>
              <a:t>… bone has lots of nerve endings</a:t>
            </a:r>
          </a:p>
          <a:p>
            <a:pPr marL="342900" indent="-342900">
              <a:lnSpc>
                <a:spcPct val="100000"/>
              </a:lnSpc>
              <a:buFont typeface="Arial"/>
              <a:buChar char="•"/>
            </a:pPr>
            <a:r>
              <a:rPr lang="en-US"/>
              <a:t>T</a:t>
            </a:r>
            <a:r>
              <a:rPr lang="is-IS"/>
              <a:t>he loss of cartilage results in exposed bone... </a:t>
            </a:r>
            <a:r>
              <a:rPr lang="en-US"/>
              <a:t>B</a:t>
            </a:r>
            <a:r>
              <a:rPr lang="is-IS"/>
              <a:t>one rubbing on bone is painful</a:t>
            </a:r>
          </a:p>
          <a:p>
            <a:pPr marL="342900" indent="-342900">
              <a:lnSpc>
                <a:spcPct val="100000"/>
              </a:lnSpc>
              <a:buFont typeface="Arial"/>
              <a:buChar char="•"/>
            </a:pPr>
            <a:r>
              <a:rPr lang="en-US"/>
              <a:t>T</a:t>
            </a:r>
            <a:r>
              <a:rPr lang="is-IS"/>
              <a:t>he capsule/lining of the joint gets inflamed which causes pain</a:t>
            </a:r>
          </a:p>
          <a:p>
            <a:pPr marL="342900" indent="-342900">
              <a:lnSpc>
                <a:spcPct val="100000"/>
              </a:lnSpc>
              <a:buFont typeface="Arial"/>
              <a:buChar char="•"/>
            </a:pPr>
            <a:r>
              <a:rPr lang="en-US"/>
              <a:t>T</a:t>
            </a:r>
            <a:r>
              <a:rPr lang="is-IS"/>
              <a:t>he capsule secretes more fluid into the joint which increases the pressure/pain in the joint as the fluid ‘splints’ the joint making it stiff and painful</a:t>
            </a:r>
            <a:endParaRPr lang="en-US"/>
          </a:p>
          <a:p>
            <a:pPr marL="0" indent="0">
              <a:buNone/>
            </a:pPr>
            <a:endParaRPr lang="en-US"/>
          </a:p>
        </p:txBody>
      </p:sp>
      <p:sp>
        <p:nvSpPr>
          <p:cNvPr id="4" name="Slide Number Placeholder 3">
            <a:extLst>
              <a:ext uri="{FF2B5EF4-FFF2-40B4-BE49-F238E27FC236}">
                <a16:creationId xmlns:a16="http://schemas.microsoft.com/office/drawing/2014/main" id="{B87E9F3B-A77B-0F44-AA31-DBAF5D89DA2D}"/>
              </a:ext>
            </a:extLst>
          </p:cNvPr>
          <p:cNvSpPr>
            <a:spLocks noGrp="1"/>
          </p:cNvSpPr>
          <p:nvPr>
            <p:ph type="sldNum" sz="quarter" idx="13"/>
          </p:nvPr>
        </p:nvSpPr>
        <p:spPr/>
        <p:txBody>
          <a:bodyPr/>
          <a:lstStyle/>
          <a:p>
            <a:fld id="{61130C78-B4AB-6843-B818-B4CC8CBE3619}" type="slidenum">
              <a:rPr lang="en-US" smtClean="0"/>
              <a:pPr/>
              <a:t>18</a:t>
            </a:fld>
            <a:endParaRPr lang="en-US"/>
          </a:p>
        </p:txBody>
      </p:sp>
    </p:spTree>
    <p:extLst>
      <p:ext uri="{BB962C8B-B14F-4D97-AF65-F5344CB8AC3E}">
        <p14:creationId xmlns:p14="http://schemas.microsoft.com/office/powerpoint/2010/main" val="136524479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F0C054-1B90-C446-909A-F3A9925AFDFE}"/>
              </a:ext>
            </a:extLst>
          </p:cNvPr>
          <p:cNvSpPr>
            <a:spLocks noGrp="1"/>
          </p:cNvSpPr>
          <p:nvPr>
            <p:ph type="title"/>
          </p:nvPr>
        </p:nvSpPr>
        <p:spPr/>
        <p:txBody>
          <a:bodyPr/>
          <a:lstStyle/>
          <a:p>
            <a:r>
              <a:rPr lang="en-US"/>
              <a:t>TYPES OF ARTHRITIS</a:t>
            </a:r>
          </a:p>
        </p:txBody>
      </p:sp>
      <p:sp>
        <p:nvSpPr>
          <p:cNvPr id="3" name="Content Placeholder 2">
            <a:extLst>
              <a:ext uri="{FF2B5EF4-FFF2-40B4-BE49-F238E27FC236}">
                <a16:creationId xmlns:a16="http://schemas.microsoft.com/office/drawing/2014/main" id="{5A1B3548-537A-D34A-AD81-B9F3F788133A}"/>
              </a:ext>
            </a:extLst>
          </p:cNvPr>
          <p:cNvSpPr>
            <a:spLocks noGrp="1"/>
          </p:cNvSpPr>
          <p:nvPr>
            <p:ph sz="quarter" idx="10"/>
          </p:nvPr>
        </p:nvSpPr>
        <p:spPr>
          <a:xfrm>
            <a:off x="1224365" y="1965325"/>
            <a:ext cx="10576977" cy="4194175"/>
          </a:xfrm>
        </p:spPr>
        <p:txBody>
          <a:bodyPr/>
          <a:lstStyle/>
          <a:p>
            <a:r>
              <a:rPr lang="en-US"/>
              <a:t>There are two broad categories of arthritis:</a:t>
            </a:r>
          </a:p>
          <a:p>
            <a:endParaRPr lang="en-US"/>
          </a:p>
          <a:p>
            <a:pPr marL="457200" indent="-457200">
              <a:buAutoNum type="arabicPeriod"/>
            </a:pPr>
            <a:r>
              <a:rPr lang="en-US" u="sng"/>
              <a:t>O</a:t>
            </a:r>
            <a:r>
              <a:rPr lang="en-US"/>
              <a:t>STEO</a:t>
            </a:r>
            <a:r>
              <a:rPr lang="en-US" u="sng"/>
              <a:t>A</a:t>
            </a:r>
            <a:r>
              <a:rPr lang="en-US"/>
              <a:t>RTHRITIS (OA)</a:t>
            </a:r>
          </a:p>
          <a:p>
            <a:pPr marL="457200" indent="-457200">
              <a:buAutoNum type="arabicPeriod"/>
            </a:pPr>
            <a:r>
              <a:rPr lang="en-US"/>
              <a:t>INFLAMMATORY ARTHRITIS</a:t>
            </a:r>
          </a:p>
          <a:p>
            <a:pPr marL="685800" lvl="2" indent="-457200"/>
            <a:r>
              <a:rPr lang="en-US" i="1" err="1"/>
              <a:t>a.k.a</a:t>
            </a:r>
            <a:r>
              <a:rPr lang="en-US" i="1"/>
              <a:t> inherited arthritis</a:t>
            </a:r>
            <a:r>
              <a:rPr lang="en-US"/>
              <a:t>, autoimmune arthritis</a:t>
            </a:r>
          </a:p>
          <a:p>
            <a:pPr marL="685800" lvl="2" indent="-457200"/>
            <a:r>
              <a:rPr lang="en-US"/>
              <a:t>Rheumatoid Arthritis (RA)</a:t>
            </a:r>
          </a:p>
          <a:p>
            <a:pPr marL="685800" lvl="2" indent="-457200"/>
            <a:r>
              <a:rPr lang="en-US"/>
              <a:t>Gouty arthritis</a:t>
            </a:r>
          </a:p>
          <a:p>
            <a:pPr marL="685800" lvl="2" indent="-457200"/>
            <a:r>
              <a:rPr lang="en-US"/>
              <a:t>Psoriatic arthritis</a:t>
            </a:r>
          </a:p>
          <a:p>
            <a:pPr marL="685800" lvl="2" indent="-457200"/>
            <a:r>
              <a:rPr lang="en-US"/>
              <a:t>Arthritis associated with Crohn’s disease</a:t>
            </a:r>
          </a:p>
          <a:p>
            <a:pPr marL="685800" lvl="2" indent="-457200"/>
            <a:r>
              <a:rPr lang="en-US"/>
              <a:t>Ankylosing Spondylitis</a:t>
            </a:r>
          </a:p>
          <a:p>
            <a:endParaRPr lang="en-US"/>
          </a:p>
        </p:txBody>
      </p:sp>
      <p:sp>
        <p:nvSpPr>
          <p:cNvPr id="4" name="Slide Number Placeholder 3">
            <a:extLst>
              <a:ext uri="{FF2B5EF4-FFF2-40B4-BE49-F238E27FC236}">
                <a16:creationId xmlns:a16="http://schemas.microsoft.com/office/drawing/2014/main" id="{D1326BAB-791D-5A43-94A2-E2B30407F7D1}"/>
              </a:ext>
            </a:extLst>
          </p:cNvPr>
          <p:cNvSpPr>
            <a:spLocks noGrp="1"/>
          </p:cNvSpPr>
          <p:nvPr>
            <p:ph type="sldNum" sz="quarter" idx="13"/>
          </p:nvPr>
        </p:nvSpPr>
        <p:spPr/>
        <p:txBody>
          <a:bodyPr/>
          <a:lstStyle/>
          <a:p>
            <a:fld id="{61130C78-B4AB-6843-B818-B4CC8CBE3619}" type="slidenum">
              <a:rPr lang="en-US" smtClean="0"/>
              <a:pPr/>
              <a:t>19</a:t>
            </a:fld>
            <a:endParaRPr lang="en-US"/>
          </a:p>
        </p:txBody>
      </p:sp>
      <p:sp>
        <p:nvSpPr>
          <p:cNvPr id="5" name="Right Brace 4">
            <a:extLst>
              <a:ext uri="{FF2B5EF4-FFF2-40B4-BE49-F238E27FC236}">
                <a16:creationId xmlns:a16="http://schemas.microsoft.com/office/drawing/2014/main" id="{44F6BA1B-B2AC-6C4E-B0E9-55407B279705}"/>
              </a:ext>
            </a:extLst>
          </p:cNvPr>
          <p:cNvSpPr/>
          <p:nvPr/>
        </p:nvSpPr>
        <p:spPr>
          <a:xfrm>
            <a:off x="6921722" y="3880012"/>
            <a:ext cx="339252" cy="2279488"/>
          </a:xfrm>
          <a:prstGeom prst="rightBrace">
            <a:avLst>
              <a:gd name="adj1" fmla="val 104630"/>
              <a:gd name="adj2" fmla="val 52052"/>
            </a:avLst>
          </a:prstGeom>
        </p:spPr>
        <p:style>
          <a:lnRef idx="2">
            <a:schemeClr val="accent2"/>
          </a:lnRef>
          <a:fillRef idx="0">
            <a:schemeClr val="accent2"/>
          </a:fillRef>
          <a:effectRef idx="1">
            <a:schemeClr val="accent2"/>
          </a:effectRef>
          <a:fontRef idx="minor">
            <a:schemeClr val="tx1"/>
          </a:fontRef>
        </p:style>
        <p:txBody>
          <a:bodyPr rtlCol="0" anchor="ctr"/>
          <a:lstStyle/>
          <a:p>
            <a:pPr algn="ctr"/>
            <a:endParaRPr lang="en-US" b="1"/>
          </a:p>
        </p:txBody>
      </p:sp>
      <p:sp>
        <p:nvSpPr>
          <p:cNvPr id="6" name="Bent Arrow 5">
            <a:extLst>
              <a:ext uri="{FF2B5EF4-FFF2-40B4-BE49-F238E27FC236}">
                <a16:creationId xmlns:a16="http://schemas.microsoft.com/office/drawing/2014/main" id="{7F98B4F2-F809-A243-B2C2-D63655F5A78E}"/>
              </a:ext>
            </a:extLst>
          </p:cNvPr>
          <p:cNvSpPr/>
          <p:nvPr/>
        </p:nvSpPr>
        <p:spPr>
          <a:xfrm flipH="1">
            <a:off x="6921722" y="3148012"/>
            <a:ext cx="704335" cy="1828800"/>
          </a:xfrm>
          <a:prstGeom prst="bentArrow">
            <a:avLst/>
          </a:prstGeom>
        </p:spPr>
        <p:style>
          <a:lnRef idx="0">
            <a:schemeClr val="accent2"/>
          </a:lnRef>
          <a:fillRef idx="3">
            <a:schemeClr val="accent2"/>
          </a:fillRef>
          <a:effectRef idx="3">
            <a:schemeClr val="accent2"/>
          </a:effectRef>
          <a:fontRef idx="minor">
            <a:schemeClr val="lt1"/>
          </a:fontRef>
        </p:style>
        <p:txBody>
          <a:bodyPr rtlCol="0" anchor="ctr"/>
          <a:lstStyle/>
          <a:p>
            <a:pPr algn="ctr"/>
            <a:endParaRPr lang="en-US">
              <a:solidFill>
                <a:schemeClr val="tx1"/>
              </a:solidFill>
            </a:endParaRPr>
          </a:p>
        </p:txBody>
      </p:sp>
    </p:spTree>
    <p:extLst>
      <p:ext uri="{BB962C8B-B14F-4D97-AF65-F5344CB8AC3E}">
        <p14:creationId xmlns:p14="http://schemas.microsoft.com/office/powerpoint/2010/main" val="12448376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dissolve">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blinds(horizontal)">
                                      <p:cBhvr>
                                        <p:cTn id="12"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8D44E8-A8E1-364A-A78E-798B7D01CCFC}"/>
              </a:ext>
            </a:extLst>
          </p:cNvPr>
          <p:cNvSpPr>
            <a:spLocks noGrp="1"/>
          </p:cNvSpPr>
          <p:nvPr>
            <p:ph type="title"/>
          </p:nvPr>
        </p:nvSpPr>
        <p:spPr/>
        <p:txBody>
          <a:bodyPr/>
          <a:lstStyle/>
          <a:p>
            <a:r>
              <a:rPr lang="en-US" sz="4800"/>
              <a:t>ARTHRITIS IS EASY TO DIAGNOSE:</a:t>
            </a:r>
          </a:p>
        </p:txBody>
      </p:sp>
      <p:sp>
        <p:nvSpPr>
          <p:cNvPr id="3" name="Content Placeholder 2">
            <a:extLst>
              <a:ext uri="{FF2B5EF4-FFF2-40B4-BE49-F238E27FC236}">
                <a16:creationId xmlns:a16="http://schemas.microsoft.com/office/drawing/2014/main" id="{34238273-D718-E744-869B-77520F46A3DD}"/>
              </a:ext>
            </a:extLst>
          </p:cNvPr>
          <p:cNvSpPr>
            <a:spLocks noGrp="1"/>
          </p:cNvSpPr>
          <p:nvPr>
            <p:ph sz="quarter" idx="10"/>
          </p:nvPr>
        </p:nvSpPr>
        <p:spPr>
          <a:xfrm>
            <a:off x="1038386" y="1965325"/>
            <a:ext cx="5966848" cy="4194175"/>
          </a:xfrm>
        </p:spPr>
        <p:txBody>
          <a:bodyPr/>
          <a:lstStyle/>
          <a:p>
            <a:pPr marL="342900" indent="-342900">
              <a:buFont typeface="Arial"/>
              <a:buChar char="•"/>
            </a:pPr>
            <a:r>
              <a:rPr lang="en-US"/>
              <a:t>History of the joint problem</a:t>
            </a:r>
          </a:p>
          <a:p>
            <a:pPr marL="571500" lvl="2" indent="-342900">
              <a:buFont typeface="Arial"/>
              <a:buChar char="•"/>
            </a:pPr>
            <a:r>
              <a:rPr lang="en-US"/>
              <a:t>Usually non-traumatic onset of increasing pain, swelling , stiffness of the joint</a:t>
            </a:r>
          </a:p>
          <a:p>
            <a:pPr marL="571500" lvl="2" indent="-342900">
              <a:buFont typeface="Arial"/>
              <a:buChar char="•"/>
            </a:pPr>
            <a:r>
              <a:rPr lang="en-US"/>
              <a:t>Sometimes history of prior injury to the joint</a:t>
            </a:r>
          </a:p>
          <a:p>
            <a:pPr marL="342900" indent="-342900">
              <a:buFont typeface="Arial"/>
              <a:buChar char="•"/>
            </a:pPr>
            <a:r>
              <a:rPr lang="en-US"/>
              <a:t>Physical exam</a:t>
            </a:r>
          </a:p>
          <a:p>
            <a:pPr marL="857250" lvl="3" indent="-342900">
              <a:buFont typeface="Arial"/>
              <a:buChar char="•"/>
            </a:pPr>
            <a:r>
              <a:rPr lang="en-US"/>
              <a:t>Heat, swelling, loss of range of motion, angular deformity, grinding sensations</a:t>
            </a:r>
          </a:p>
          <a:p>
            <a:pPr lvl="3" indent="0">
              <a:lnSpc>
                <a:spcPct val="50000"/>
              </a:lnSpc>
              <a:buNone/>
            </a:pPr>
            <a:endParaRPr lang="en-US"/>
          </a:p>
          <a:p>
            <a:pPr marL="346075" lvl="1" indent="-342900">
              <a:buFont typeface="Arial"/>
              <a:buChar char="•"/>
            </a:pPr>
            <a:r>
              <a:rPr lang="en-US" sz="2200"/>
              <a:t>Weight-bearing X-ray</a:t>
            </a:r>
            <a:r>
              <a:rPr lang="is-IS" sz="2200"/>
              <a:t>…</a:t>
            </a:r>
          </a:p>
          <a:p>
            <a:pPr marL="3175" lvl="1" indent="0">
              <a:buNone/>
            </a:pPr>
            <a:endParaRPr lang="is-IS" sz="2200"/>
          </a:p>
          <a:p>
            <a:pPr marL="346075" lvl="1" indent="-342900">
              <a:buFont typeface="Arial"/>
              <a:buChar char="•"/>
            </a:pPr>
            <a:r>
              <a:rPr lang="en-US" sz="3600" b="1">
                <a:solidFill>
                  <a:srgbClr val="FF0000"/>
                </a:solidFill>
              </a:rPr>
              <a:t>NOT MRI or US</a:t>
            </a:r>
            <a:endParaRPr lang="en-US" b="1"/>
          </a:p>
        </p:txBody>
      </p:sp>
      <p:sp>
        <p:nvSpPr>
          <p:cNvPr id="4" name="Slide Number Placeholder 3">
            <a:extLst>
              <a:ext uri="{FF2B5EF4-FFF2-40B4-BE49-F238E27FC236}">
                <a16:creationId xmlns:a16="http://schemas.microsoft.com/office/drawing/2014/main" id="{7352DAC7-D032-BD4F-BEB4-C8F3AE5F9977}"/>
              </a:ext>
            </a:extLst>
          </p:cNvPr>
          <p:cNvSpPr>
            <a:spLocks noGrp="1"/>
          </p:cNvSpPr>
          <p:nvPr>
            <p:ph type="sldNum" sz="quarter" idx="13"/>
          </p:nvPr>
        </p:nvSpPr>
        <p:spPr/>
        <p:txBody>
          <a:bodyPr/>
          <a:lstStyle/>
          <a:p>
            <a:fld id="{61130C78-B4AB-6843-B818-B4CC8CBE3619}" type="slidenum">
              <a:rPr lang="en-US" smtClean="0"/>
              <a:pPr/>
              <a:t>20</a:t>
            </a:fld>
            <a:endParaRPr lang="en-US"/>
          </a:p>
        </p:txBody>
      </p:sp>
      <p:pic>
        <p:nvPicPr>
          <p:cNvPr id="5" name="Picture 4" descr="my knee.jpg">
            <a:extLst>
              <a:ext uri="{FF2B5EF4-FFF2-40B4-BE49-F238E27FC236}">
                <a16:creationId xmlns:a16="http://schemas.microsoft.com/office/drawing/2014/main" id="{34FD9BB3-B9CC-F842-B014-645D837D20E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801833" y="1965325"/>
            <a:ext cx="3091295" cy="4121727"/>
          </a:xfrm>
          <a:prstGeom prst="rect">
            <a:avLst/>
          </a:prstGeom>
        </p:spPr>
      </p:pic>
    </p:spTree>
    <p:extLst>
      <p:ext uri="{BB962C8B-B14F-4D97-AF65-F5344CB8AC3E}">
        <p14:creationId xmlns:p14="http://schemas.microsoft.com/office/powerpoint/2010/main" val="425907940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869A5B76-A4F7-BC40-87EA-1CBF27062C89}"/>
              </a:ext>
            </a:extLst>
          </p:cNvPr>
          <p:cNvSpPr>
            <a:spLocks noGrp="1"/>
          </p:cNvSpPr>
          <p:nvPr>
            <p:ph sz="quarter" idx="10"/>
          </p:nvPr>
        </p:nvSpPr>
        <p:spPr>
          <a:xfrm>
            <a:off x="390525" y="1505623"/>
            <a:ext cx="11410818" cy="4194175"/>
          </a:xfrm>
        </p:spPr>
        <p:txBody>
          <a:bodyPr/>
          <a:lstStyle/>
          <a:p>
            <a:r>
              <a:rPr lang="en-US" sz="2200" b="1"/>
              <a:t>OA diagnosed based on symptoms and clinical findings</a:t>
            </a:r>
            <a:endParaRPr lang="en-US" sz="2200" b="1" baseline="30000"/>
          </a:p>
          <a:p>
            <a:r>
              <a:rPr lang="en-US" sz="2200"/>
              <a:t>Imaging: joint space narrowing, subchondral sclerosis, osteophytes, cysts</a:t>
            </a:r>
          </a:p>
          <a:p>
            <a:r>
              <a:rPr lang="en-US" sz="2200" b="1"/>
              <a:t>Severity of OA is only weakly correlated with knee pain or x-ray findings</a:t>
            </a:r>
            <a:endParaRPr lang="en-US" sz="2200" b="1" baseline="30000"/>
          </a:p>
          <a:p>
            <a:pPr marL="0" indent="0">
              <a:buNone/>
            </a:pPr>
            <a:endParaRPr lang="en-US"/>
          </a:p>
        </p:txBody>
      </p:sp>
      <p:sp>
        <p:nvSpPr>
          <p:cNvPr id="4" name="Slide Number Placeholder 3">
            <a:extLst>
              <a:ext uri="{FF2B5EF4-FFF2-40B4-BE49-F238E27FC236}">
                <a16:creationId xmlns:a16="http://schemas.microsoft.com/office/drawing/2014/main" id="{85E14794-2B5F-2340-9F64-9182B881F703}"/>
              </a:ext>
            </a:extLst>
          </p:cNvPr>
          <p:cNvSpPr>
            <a:spLocks noGrp="1"/>
          </p:cNvSpPr>
          <p:nvPr>
            <p:ph type="sldNum" sz="quarter" idx="13"/>
          </p:nvPr>
        </p:nvSpPr>
        <p:spPr/>
        <p:txBody>
          <a:bodyPr/>
          <a:lstStyle/>
          <a:p>
            <a:fld id="{61130C78-B4AB-6843-B818-B4CC8CBE3619}" type="slidenum">
              <a:rPr lang="en-US" smtClean="0"/>
              <a:pPr/>
              <a:t>21</a:t>
            </a:fld>
            <a:endParaRPr lang="en-US"/>
          </a:p>
        </p:txBody>
      </p:sp>
      <p:sp>
        <p:nvSpPr>
          <p:cNvPr id="5" name="Title 1">
            <a:extLst>
              <a:ext uri="{FF2B5EF4-FFF2-40B4-BE49-F238E27FC236}">
                <a16:creationId xmlns:a16="http://schemas.microsoft.com/office/drawing/2014/main" id="{2443748F-B551-E244-BF0D-582FCCCC9BA7}"/>
              </a:ext>
            </a:extLst>
          </p:cNvPr>
          <p:cNvSpPr>
            <a:spLocks noGrp="1"/>
          </p:cNvSpPr>
          <p:nvPr>
            <p:ph type="title"/>
          </p:nvPr>
        </p:nvSpPr>
        <p:spPr>
          <a:xfrm>
            <a:off x="390525" y="257175"/>
            <a:ext cx="11410817" cy="1325563"/>
          </a:xfrm>
        </p:spPr>
        <p:txBody>
          <a:bodyPr>
            <a:noAutofit/>
          </a:bodyPr>
          <a:lstStyle/>
          <a:p>
            <a:r>
              <a:rPr lang="en-CA" sz="4000" b="1">
                <a:solidFill>
                  <a:schemeClr val="tx1"/>
                </a:solidFill>
              </a:rPr>
              <a:t>KELLGREN-LAWRENCE GRADING SYSTEM</a:t>
            </a:r>
          </a:p>
        </p:txBody>
      </p:sp>
      <p:pic>
        <p:nvPicPr>
          <p:cNvPr id="6" name="Picture 5">
            <a:extLst>
              <a:ext uri="{FF2B5EF4-FFF2-40B4-BE49-F238E27FC236}">
                <a16:creationId xmlns:a16="http://schemas.microsoft.com/office/drawing/2014/main" id="{AC611DC8-4A7C-A548-9629-C0C518D0F701}"/>
              </a:ext>
            </a:extLst>
          </p:cNvPr>
          <p:cNvPicPr>
            <a:picLocks noChangeAspect="1"/>
          </p:cNvPicPr>
          <p:nvPr/>
        </p:nvPicPr>
        <p:blipFill>
          <a:blip r:embed="rId3">
            <a:clrChange>
              <a:clrFrom>
                <a:srgbClr val="101010">
                  <a:alpha val="6275"/>
                </a:srgbClr>
              </a:clrFrom>
              <a:clrTo>
                <a:srgbClr val="101010">
                  <a:alpha val="0"/>
                </a:srgbClr>
              </a:clrTo>
            </a:clrChange>
          </a:blip>
          <a:stretch>
            <a:fillRect/>
          </a:stretch>
        </p:blipFill>
        <p:spPr>
          <a:xfrm>
            <a:off x="1266048" y="4042356"/>
            <a:ext cx="1079587" cy="1505277"/>
          </a:xfrm>
          <a:prstGeom prst="rect">
            <a:avLst/>
          </a:prstGeom>
        </p:spPr>
      </p:pic>
      <p:sp>
        <p:nvSpPr>
          <p:cNvPr id="7" name="TextBox 6">
            <a:extLst>
              <a:ext uri="{FF2B5EF4-FFF2-40B4-BE49-F238E27FC236}">
                <a16:creationId xmlns:a16="http://schemas.microsoft.com/office/drawing/2014/main" id="{F9C959EB-3757-8F40-8ABE-6BB84A2DE05C}"/>
              </a:ext>
            </a:extLst>
          </p:cNvPr>
          <p:cNvSpPr txBox="1"/>
          <p:nvPr/>
        </p:nvSpPr>
        <p:spPr>
          <a:xfrm>
            <a:off x="1295927" y="3313868"/>
            <a:ext cx="1019831" cy="646331"/>
          </a:xfrm>
          <a:prstGeom prst="rect">
            <a:avLst/>
          </a:prstGeom>
          <a:noFill/>
        </p:spPr>
        <p:txBody>
          <a:bodyPr wrap="none" rtlCol="0">
            <a:spAutoFit/>
          </a:bodyPr>
          <a:lstStyle/>
          <a:p>
            <a:pPr algn="ctr"/>
            <a:r>
              <a:rPr lang="en-US" sz="1800" b="1">
                <a:solidFill>
                  <a:srgbClr val="272361"/>
                </a:solidFill>
                <a:latin typeface="Franklin Gothic Book" panose="020B0503020102020204" pitchFamily="34" charset="0"/>
              </a:rPr>
              <a:t>Grade I</a:t>
            </a:r>
            <a:br>
              <a:rPr lang="en-US" sz="1800" b="1">
                <a:solidFill>
                  <a:srgbClr val="272361"/>
                </a:solidFill>
                <a:latin typeface="Franklin Gothic Book" panose="020B0503020102020204" pitchFamily="34" charset="0"/>
              </a:rPr>
            </a:br>
            <a:r>
              <a:rPr lang="en-US" sz="1800" b="1">
                <a:solidFill>
                  <a:srgbClr val="272361"/>
                </a:solidFill>
                <a:latin typeface="Franklin Gothic Book" panose="020B0503020102020204" pitchFamily="34" charset="0"/>
              </a:rPr>
              <a:t>Doubtful</a:t>
            </a:r>
            <a:endParaRPr lang="en-CA" sz="1800" b="1">
              <a:solidFill>
                <a:srgbClr val="272361"/>
              </a:solidFill>
              <a:latin typeface="Franklin Gothic Book" panose="020B0503020102020204" pitchFamily="34" charset="0"/>
            </a:endParaRPr>
          </a:p>
        </p:txBody>
      </p:sp>
      <p:pic>
        <p:nvPicPr>
          <p:cNvPr id="8" name="Graphic 7">
            <a:extLst>
              <a:ext uri="{FF2B5EF4-FFF2-40B4-BE49-F238E27FC236}">
                <a16:creationId xmlns:a16="http://schemas.microsoft.com/office/drawing/2014/main" id="{D1CB82FB-DABA-7A42-9ECC-40B47DAD4B66}"/>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3633695" y="4042356"/>
            <a:ext cx="1107990" cy="1503039"/>
          </a:xfrm>
          <a:prstGeom prst="rect">
            <a:avLst/>
          </a:prstGeom>
        </p:spPr>
      </p:pic>
      <p:pic>
        <p:nvPicPr>
          <p:cNvPr id="9" name="Graphic 8">
            <a:extLst>
              <a:ext uri="{FF2B5EF4-FFF2-40B4-BE49-F238E27FC236}">
                <a16:creationId xmlns:a16="http://schemas.microsoft.com/office/drawing/2014/main" id="{5A166465-9DA6-1349-867D-3C88B2880B93}"/>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6277714" y="4042356"/>
            <a:ext cx="1091373" cy="1503039"/>
          </a:xfrm>
          <a:prstGeom prst="rect">
            <a:avLst/>
          </a:prstGeom>
        </p:spPr>
      </p:pic>
      <p:pic>
        <p:nvPicPr>
          <p:cNvPr id="10" name="Graphic 9">
            <a:extLst>
              <a:ext uri="{FF2B5EF4-FFF2-40B4-BE49-F238E27FC236}">
                <a16:creationId xmlns:a16="http://schemas.microsoft.com/office/drawing/2014/main" id="{7D5D4884-9F3E-474A-A7B8-ADCAEA297257}"/>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9016753" y="4046181"/>
            <a:ext cx="1136924" cy="1503039"/>
          </a:xfrm>
          <a:prstGeom prst="rect">
            <a:avLst/>
          </a:prstGeom>
        </p:spPr>
      </p:pic>
      <p:sp>
        <p:nvSpPr>
          <p:cNvPr id="11" name="TextBox 10">
            <a:extLst>
              <a:ext uri="{FF2B5EF4-FFF2-40B4-BE49-F238E27FC236}">
                <a16:creationId xmlns:a16="http://schemas.microsoft.com/office/drawing/2014/main" id="{2924A0C9-85EB-404B-B44A-D7F7E53646B7}"/>
              </a:ext>
            </a:extLst>
          </p:cNvPr>
          <p:cNvSpPr txBox="1"/>
          <p:nvPr/>
        </p:nvSpPr>
        <p:spPr>
          <a:xfrm>
            <a:off x="3679811" y="3293856"/>
            <a:ext cx="950901" cy="646331"/>
          </a:xfrm>
          <a:prstGeom prst="rect">
            <a:avLst/>
          </a:prstGeom>
          <a:noFill/>
        </p:spPr>
        <p:txBody>
          <a:bodyPr wrap="none" rtlCol="0">
            <a:spAutoFit/>
          </a:bodyPr>
          <a:lstStyle/>
          <a:p>
            <a:pPr algn="ctr"/>
            <a:r>
              <a:rPr lang="en-US" sz="1800" b="1">
                <a:solidFill>
                  <a:srgbClr val="272361"/>
                </a:solidFill>
                <a:latin typeface="Franklin Gothic Book" panose="020B0503020102020204" pitchFamily="34" charset="0"/>
              </a:rPr>
              <a:t>Grade II</a:t>
            </a:r>
            <a:br>
              <a:rPr lang="en-US" sz="1800" b="1">
                <a:solidFill>
                  <a:srgbClr val="272361"/>
                </a:solidFill>
                <a:latin typeface="Franklin Gothic Book" panose="020B0503020102020204" pitchFamily="34" charset="0"/>
              </a:rPr>
            </a:br>
            <a:r>
              <a:rPr lang="en-US" sz="1800" b="1">
                <a:solidFill>
                  <a:srgbClr val="272361"/>
                </a:solidFill>
                <a:latin typeface="Franklin Gothic Book" panose="020B0503020102020204" pitchFamily="34" charset="0"/>
              </a:rPr>
              <a:t>Mild</a:t>
            </a:r>
            <a:endParaRPr lang="en-CA" sz="1800" b="1">
              <a:solidFill>
                <a:srgbClr val="272361"/>
              </a:solidFill>
              <a:latin typeface="Franklin Gothic Book" panose="020B0503020102020204" pitchFamily="34" charset="0"/>
            </a:endParaRPr>
          </a:p>
        </p:txBody>
      </p:sp>
      <p:sp>
        <p:nvSpPr>
          <p:cNvPr id="13" name="TextBox 12">
            <a:extLst>
              <a:ext uri="{FF2B5EF4-FFF2-40B4-BE49-F238E27FC236}">
                <a16:creationId xmlns:a16="http://schemas.microsoft.com/office/drawing/2014/main" id="{25129A58-3A8A-C94D-B534-8FAF3CAA5668}"/>
              </a:ext>
            </a:extLst>
          </p:cNvPr>
          <p:cNvSpPr txBox="1"/>
          <p:nvPr/>
        </p:nvSpPr>
        <p:spPr>
          <a:xfrm>
            <a:off x="6277714" y="3313867"/>
            <a:ext cx="1123257" cy="646331"/>
          </a:xfrm>
          <a:prstGeom prst="rect">
            <a:avLst/>
          </a:prstGeom>
          <a:noFill/>
        </p:spPr>
        <p:txBody>
          <a:bodyPr wrap="none" rtlCol="0">
            <a:spAutoFit/>
          </a:bodyPr>
          <a:lstStyle/>
          <a:p>
            <a:pPr algn="ctr"/>
            <a:r>
              <a:rPr lang="en-US" sz="1800" b="1">
                <a:solidFill>
                  <a:srgbClr val="272361"/>
                </a:solidFill>
                <a:latin typeface="Franklin Gothic Book" panose="020B0503020102020204" pitchFamily="34" charset="0"/>
              </a:rPr>
              <a:t>Grade III</a:t>
            </a:r>
            <a:br>
              <a:rPr lang="en-US" sz="1800" b="1">
                <a:solidFill>
                  <a:srgbClr val="272361"/>
                </a:solidFill>
                <a:latin typeface="Franklin Gothic Book" panose="020B0503020102020204" pitchFamily="34" charset="0"/>
              </a:rPr>
            </a:br>
            <a:r>
              <a:rPr lang="en-US" sz="1800" b="1">
                <a:solidFill>
                  <a:srgbClr val="272361"/>
                </a:solidFill>
                <a:latin typeface="Franklin Gothic Book" panose="020B0503020102020204" pitchFamily="34" charset="0"/>
              </a:rPr>
              <a:t>Moderate</a:t>
            </a:r>
            <a:endParaRPr lang="en-CA" sz="1800" b="1">
              <a:solidFill>
                <a:srgbClr val="272361"/>
              </a:solidFill>
              <a:latin typeface="Franklin Gothic Book" panose="020B0503020102020204" pitchFamily="34" charset="0"/>
            </a:endParaRPr>
          </a:p>
        </p:txBody>
      </p:sp>
      <p:sp>
        <p:nvSpPr>
          <p:cNvPr id="14" name="TextBox 13">
            <a:extLst>
              <a:ext uri="{FF2B5EF4-FFF2-40B4-BE49-F238E27FC236}">
                <a16:creationId xmlns:a16="http://schemas.microsoft.com/office/drawing/2014/main" id="{983D4A0E-9474-0E4D-85F8-F9103972785A}"/>
              </a:ext>
            </a:extLst>
          </p:cNvPr>
          <p:cNvSpPr txBox="1"/>
          <p:nvPr/>
        </p:nvSpPr>
        <p:spPr>
          <a:xfrm>
            <a:off x="9092844" y="3396025"/>
            <a:ext cx="1016625" cy="646331"/>
          </a:xfrm>
          <a:prstGeom prst="rect">
            <a:avLst/>
          </a:prstGeom>
          <a:noFill/>
        </p:spPr>
        <p:txBody>
          <a:bodyPr wrap="none" rtlCol="0">
            <a:spAutoFit/>
          </a:bodyPr>
          <a:lstStyle/>
          <a:p>
            <a:pPr algn="ctr"/>
            <a:r>
              <a:rPr lang="en-US" sz="1800" b="1">
                <a:solidFill>
                  <a:srgbClr val="272361"/>
                </a:solidFill>
                <a:latin typeface="Franklin Gothic Book" panose="020B0503020102020204" pitchFamily="34" charset="0"/>
              </a:rPr>
              <a:t>Grade IV</a:t>
            </a:r>
            <a:br>
              <a:rPr lang="en-US" sz="1800" b="1">
                <a:solidFill>
                  <a:srgbClr val="272361"/>
                </a:solidFill>
                <a:latin typeface="Franklin Gothic Book" panose="020B0503020102020204" pitchFamily="34" charset="0"/>
              </a:rPr>
            </a:br>
            <a:r>
              <a:rPr lang="en-US" sz="1800" b="1">
                <a:solidFill>
                  <a:srgbClr val="272361"/>
                </a:solidFill>
                <a:latin typeface="Franklin Gothic Book" panose="020B0503020102020204" pitchFamily="34" charset="0"/>
              </a:rPr>
              <a:t>Severe</a:t>
            </a:r>
            <a:endParaRPr lang="en-CA" sz="1800" b="1">
              <a:solidFill>
                <a:srgbClr val="272361"/>
              </a:solidFill>
              <a:latin typeface="Franklin Gothic Book" panose="020B0503020102020204" pitchFamily="34" charset="0"/>
            </a:endParaRPr>
          </a:p>
        </p:txBody>
      </p:sp>
      <p:sp>
        <p:nvSpPr>
          <p:cNvPr id="15" name="TextBox 14">
            <a:extLst>
              <a:ext uri="{FF2B5EF4-FFF2-40B4-BE49-F238E27FC236}">
                <a16:creationId xmlns:a16="http://schemas.microsoft.com/office/drawing/2014/main" id="{D1289691-8C6F-CF48-B126-77049639B77A}"/>
              </a:ext>
            </a:extLst>
          </p:cNvPr>
          <p:cNvSpPr txBox="1"/>
          <p:nvPr/>
        </p:nvSpPr>
        <p:spPr>
          <a:xfrm>
            <a:off x="986479" y="5617686"/>
            <a:ext cx="1673185" cy="738664"/>
          </a:xfrm>
          <a:prstGeom prst="rect">
            <a:avLst/>
          </a:prstGeom>
          <a:noFill/>
        </p:spPr>
        <p:txBody>
          <a:bodyPr wrap="square" rtlCol="0">
            <a:spAutoFit/>
          </a:bodyPr>
          <a:lstStyle/>
          <a:p>
            <a:pPr marL="214313" indent="-147638">
              <a:buClr>
                <a:srgbClr val="C00000"/>
              </a:buClr>
              <a:buFont typeface="Arial" panose="020B0604020202020204" pitchFamily="34" charset="0"/>
              <a:buChar char="•"/>
            </a:pPr>
            <a:r>
              <a:rPr lang="en-US" sz="1050">
                <a:latin typeface="Franklin Gothic Book" panose="020B0503020102020204" pitchFamily="34" charset="0"/>
              </a:rPr>
              <a:t>Minimum disruption</a:t>
            </a:r>
          </a:p>
          <a:p>
            <a:pPr marL="214313" indent="-147638">
              <a:buClr>
                <a:srgbClr val="C00000"/>
              </a:buClr>
              <a:buFont typeface="Arial" panose="020B0604020202020204" pitchFamily="34" charset="0"/>
              <a:buChar char="•"/>
            </a:pPr>
            <a:r>
              <a:rPr lang="en-US" sz="1050">
                <a:latin typeface="Franklin Gothic Book" panose="020B0503020102020204" pitchFamily="34" charset="0"/>
              </a:rPr>
              <a:t>Already 10% cartilage loss</a:t>
            </a:r>
          </a:p>
          <a:p>
            <a:pPr marL="214313" indent="-214313">
              <a:buClr>
                <a:srgbClr val="C00000"/>
              </a:buClr>
              <a:buFont typeface="Arial" panose="020B0604020202020204" pitchFamily="34" charset="0"/>
              <a:buChar char="•"/>
            </a:pPr>
            <a:endParaRPr lang="en-CA" sz="1050">
              <a:latin typeface="Franklin Gothic Book" panose="020B0503020102020204" pitchFamily="34" charset="0"/>
            </a:endParaRPr>
          </a:p>
        </p:txBody>
      </p:sp>
      <p:sp>
        <p:nvSpPr>
          <p:cNvPr id="16" name="TextBox 15">
            <a:extLst>
              <a:ext uri="{FF2B5EF4-FFF2-40B4-BE49-F238E27FC236}">
                <a16:creationId xmlns:a16="http://schemas.microsoft.com/office/drawing/2014/main" id="{7CDC4CB5-CECD-B64D-9488-030448ACB8F2}"/>
              </a:ext>
            </a:extLst>
          </p:cNvPr>
          <p:cNvSpPr txBox="1"/>
          <p:nvPr/>
        </p:nvSpPr>
        <p:spPr>
          <a:xfrm>
            <a:off x="3255618" y="5705399"/>
            <a:ext cx="1673185" cy="738664"/>
          </a:xfrm>
          <a:prstGeom prst="rect">
            <a:avLst/>
          </a:prstGeom>
          <a:noFill/>
        </p:spPr>
        <p:txBody>
          <a:bodyPr wrap="square" rtlCol="0">
            <a:spAutoFit/>
          </a:bodyPr>
          <a:lstStyle/>
          <a:p>
            <a:pPr marL="214313" indent="-147638">
              <a:buClr>
                <a:srgbClr val="C00000"/>
              </a:buClr>
              <a:buFont typeface="Arial" panose="020B0604020202020204" pitchFamily="34" charset="0"/>
              <a:buChar char="•"/>
            </a:pPr>
            <a:r>
              <a:rPr lang="en-US" sz="1050">
                <a:latin typeface="Franklin Gothic Book" panose="020B0503020102020204" pitchFamily="34" charset="0"/>
              </a:rPr>
              <a:t>Joint space narrowing</a:t>
            </a:r>
          </a:p>
          <a:p>
            <a:pPr marL="214313" indent="-147638">
              <a:buClr>
                <a:srgbClr val="C00000"/>
              </a:buClr>
              <a:buFont typeface="Arial" panose="020B0604020202020204" pitchFamily="34" charset="0"/>
              <a:buChar char="•"/>
            </a:pPr>
            <a:r>
              <a:rPr lang="en-US" sz="1050">
                <a:latin typeface="Franklin Gothic Book" panose="020B0503020102020204" pitchFamily="34" charset="0"/>
              </a:rPr>
              <a:t>Cartilage is beginning to break down</a:t>
            </a:r>
          </a:p>
          <a:p>
            <a:pPr marL="214313" indent="-147638">
              <a:buClr>
                <a:srgbClr val="C00000"/>
              </a:buClr>
              <a:buFont typeface="Arial" panose="020B0604020202020204" pitchFamily="34" charset="0"/>
              <a:buChar char="•"/>
            </a:pPr>
            <a:r>
              <a:rPr lang="en-US" sz="1050">
                <a:latin typeface="Franklin Gothic Book" panose="020B0503020102020204" pitchFamily="34" charset="0"/>
              </a:rPr>
              <a:t>Osteophytes present</a:t>
            </a:r>
            <a:endParaRPr lang="en-CA" sz="1050">
              <a:latin typeface="Franklin Gothic Book" panose="020B0503020102020204" pitchFamily="34" charset="0"/>
            </a:endParaRPr>
          </a:p>
        </p:txBody>
      </p:sp>
      <p:sp>
        <p:nvSpPr>
          <p:cNvPr id="17" name="TextBox 16">
            <a:extLst>
              <a:ext uri="{FF2B5EF4-FFF2-40B4-BE49-F238E27FC236}">
                <a16:creationId xmlns:a16="http://schemas.microsoft.com/office/drawing/2014/main" id="{D1240CCF-6895-E24E-BC41-C824B4F19280}"/>
              </a:ext>
            </a:extLst>
          </p:cNvPr>
          <p:cNvSpPr txBox="1"/>
          <p:nvPr/>
        </p:nvSpPr>
        <p:spPr>
          <a:xfrm>
            <a:off x="5869913" y="5705399"/>
            <a:ext cx="2016986" cy="738664"/>
          </a:xfrm>
          <a:prstGeom prst="rect">
            <a:avLst/>
          </a:prstGeom>
          <a:noFill/>
        </p:spPr>
        <p:txBody>
          <a:bodyPr wrap="square" rtlCol="0">
            <a:spAutoFit/>
          </a:bodyPr>
          <a:lstStyle/>
          <a:p>
            <a:pPr marL="214313" indent="-147638">
              <a:buClr>
                <a:srgbClr val="C00000"/>
              </a:buClr>
              <a:buFont typeface="Arial" panose="020B0604020202020204" pitchFamily="34" charset="0"/>
              <a:buChar char="•"/>
            </a:pPr>
            <a:r>
              <a:rPr lang="en-US" sz="1050">
                <a:latin typeface="Franklin Gothic Book" panose="020B0503020102020204" pitchFamily="34" charset="0"/>
              </a:rPr>
              <a:t>Moderate joint space reduction</a:t>
            </a:r>
          </a:p>
          <a:p>
            <a:pPr marL="214313" indent="-147638">
              <a:buClr>
                <a:srgbClr val="C00000"/>
              </a:buClr>
              <a:buFont typeface="Arial" panose="020B0604020202020204" pitchFamily="34" charset="0"/>
              <a:buChar char="•"/>
            </a:pPr>
            <a:r>
              <a:rPr lang="en-US" sz="1050">
                <a:latin typeface="Franklin Gothic Book" panose="020B0503020102020204" pitchFamily="34" charset="0"/>
              </a:rPr>
              <a:t>Cartilage loss down to </a:t>
            </a:r>
            <a:br>
              <a:rPr lang="en-US" sz="1050">
                <a:latin typeface="Franklin Gothic Book" panose="020B0503020102020204" pitchFamily="34" charset="0"/>
              </a:rPr>
            </a:br>
            <a:r>
              <a:rPr lang="en-US" sz="1050">
                <a:latin typeface="Franklin Gothic Book" panose="020B0503020102020204" pitchFamily="34" charset="0"/>
              </a:rPr>
              <a:t>bone</a:t>
            </a:r>
            <a:endParaRPr lang="en-CA" sz="1050">
              <a:latin typeface="Franklin Gothic Book" panose="020B0503020102020204" pitchFamily="34" charset="0"/>
            </a:endParaRPr>
          </a:p>
        </p:txBody>
      </p:sp>
      <p:sp>
        <p:nvSpPr>
          <p:cNvPr id="18" name="TextBox 17">
            <a:extLst>
              <a:ext uri="{FF2B5EF4-FFF2-40B4-BE49-F238E27FC236}">
                <a16:creationId xmlns:a16="http://schemas.microsoft.com/office/drawing/2014/main" id="{35B11877-C55B-3C40-BD87-C8C73863B36C}"/>
              </a:ext>
            </a:extLst>
          </p:cNvPr>
          <p:cNvSpPr txBox="1"/>
          <p:nvPr/>
        </p:nvSpPr>
        <p:spPr>
          <a:xfrm>
            <a:off x="8783801" y="5658742"/>
            <a:ext cx="1547417" cy="738664"/>
          </a:xfrm>
          <a:prstGeom prst="rect">
            <a:avLst/>
          </a:prstGeom>
          <a:noFill/>
        </p:spPr>
        <p:txBody>
          <a:bodyPr wrap="square" rtlCol="0">
            <a:spAutoFit/>
          </a:bodyPr>
          <a:lstStyle/>
          <a:p>
            <a:pPr marL="214313" indent="-147638">
              <a:buClr>
                <a:srgbClr val="C00000"/>
              </a:buClr>
              <a:buFont typeface="Arial" panose="020B0604020202020204" pitchFamily="34" charset="0"/>
              <a:buChar char="•"/>
            </a:pPr>
            <a:r>
              <a:rPr lang="en-US" sz="1050">
                <a:latin typeface="Franklin Gothic Book" panose="020B0503020102020204" pitchFamily="34" charset="0"/>
              </a:rPr>
              <a:t>Joint space greatly reduced</a:t>
            </a:r>
          </a:p>
          <a:p>
            <a:pPr marL="214313" indent="-147638">
              <a:buClr>
                <a:srgbClr val="C00000"/>
              </a:buClr>
              <a:buFont typeface="Arial" panose="020B0604020202020204" pitchFamily="34" charset="0"/>
              <a:buChar char="•"/>
            </a:pPr>
            <a:r>
              <a:rPr lang="en-US" sz="1050">
                <a:latin typeface="Franklin Gothic Book" panose="020B0503020102020204" pitchFamily="34" charset="0"/>
              </a:rPr>
              <a:t>60% of cartilage lost</a:t>
            </a:r>
          </a:p>
          <a:p>
            <a:pPr marL="214313" indent="-147638">
              <a:buClr>
                <a:srgbClr val="C00000"/>
              </a:buClr>
              <a:buFont typeface="Arial" panose="020B0604020202020204" pitchFamily="34" charset="0"/>
              <a:buChar char="•"/>
            </a:pPr>
            <a:r>
              <a:rPr lang="en-US" sz="1050">
                <a:latin typeface="Franklin Gothic Book" panose="020B0503020102020204" pitchFamily="34" charset="0"/>
              </a:rPr>
              <a:t>Large osteophytes</a:t>
            </a:r>
            <a:endParaRPr lang="en-CA" sz="1050">
              <a:latin typeface="Franklin Gothic Book" panose="020B0503020102020204" pitchFamily="34" charset="0"/>
            </a:endParaRPr>
          </a:p>
        </p:txBody>
      </p:sp>
    </p:spTree>
    <p:extLst>
      <p:ext uri="{BB962C8B-B14F-4D97-AF65-F5344CB8AC3E}">
        <p14:creationId xmlns:p14="http://schemas.microsoft.com/office/powerpoint/2010/main" val="212072842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37FBFB-4596-C646-B06A-21EFEB766EB0}"/>
              </a:ext>
            </a:extLst>
          </p:cNvPr>
          <p:cNvSpPr>
            <a:spLocks noGrp="1"/>
          </p:cNvSpPr>
          <p:nvPr>
            <p:ph type="title"/>
          </p:nvPr>
        </p:nvSpPr>
        <p:spPr>
          <a:xfrm>
            <a:off x="235153" y="324102"/>
            <a:ext cx="11721693" cy="760977"/>
          </a:xfrm>
        </p:spPr>
        <p:txBody>
          <a:bodyPr/>
          <a:lstStyle/>
          <a:p>
            <a:r>
              <a:rPr lang="en-US" sz="4400"/>
              <a:t>WHAT YOU NEED TO KNOW ABOUT ARTHRITIS</a:t>
            </a:r>
          </a:p>
        </p:txBody>
      </p:sp>
      <p:sp>
        <p:nvSpPr>
          <p:cNvPr id="3" name="Content Placeholder 2">
            <a:extLst>
              <a:ext uri="{FF2B5EF4-FFF2-40B4-BE49-F238E27FC236}">
                <a16:creationId xmlns:a16="http://schemas.microsoft.com/office/drawing/2014/main" id="{D922B852-0DB4-8441-B2AF-6E113A249BA0}"/>
              </a:ext>
            </a:extLst>
          </p:cNvPr>
          <p:cNvSpPr>
            <a:spLocks noGrp="1"/>
          </p:cNvSpPr>
          <p:nvPr>
            <p:ph sz="quarter" idx="10"/>
          </p:nvPr>
        </p:nvSpPr>
        <p:spPr>
          <a:xfrm>
            <a:off x="390591" y="1639862"/>
            <a:ext cx="11410818" cy="4001522"/>
          </a:xfrm>
        </p:spPr>
        <p:txBody>
          <a:bodyPr/>
          <a:lstStyle/>
          <a:p>
            <a:pPr marL="342900" indent="-342900">
              <a:buFont typeface="Arial"/>
              <a:buChar char="•"/>
            </a:pPr>
            <a:r>
              <a:rPr lang="en-US"/>
              <a:t>Pain does not always correlate to the x-ray findings</a:t>
            </a:r>
          </a:p>
          <a:p>
            <a:pPr marL="342900" indent="-342900">
              <a:buFont typeface="Arial"/>
              <a:buChar char="•"/>
            </a:pPr>
            <a:r>
              <a:rPr lang="en-US"/>
              <a:t>Joints will get stiffer/lose range of motion as the arthritis progresses</a:t>
            </a:r>
          </a:p>
          <a:p>
            <a:pPr marL="342900" indent="-342900">
              <a:buFont typeface="Arial"/>
              <a:buChar char="•"/>
            </a:pPr>
            <a:r>
              <a:rPr lang="en-US"/>
              <a:t>It is not going away</a:t>
            </a:r>
          </a:p>
          <a:p>
            <a:pPr marL="342900" indent="-342900">
              <a:buFont typeface="Arial"/>
              <a:buChar char="•"/>
            </a:pPr>
            <a:r>
              <a:rPr lang="en-US"/>
              <a:t>It will get worse with time</a:t>
            </a:r>
          </a:p>
          <a:p>
            <a:pPr marL="342900" indent="-342900">
              <a:buFont typeface="Arial"/>
              <a:buChar char="•"/>
            </a:pPr>
            <a:r>
              <a:rPr lang="en-US"/>
              <a:t>You should be in the driver’s seat of your arthritis care and management</a:t>
            </a:r>
          </a:p>
          <a:p>
            <a:pPr marL="514350" indent="-514350">
              <a:buFont typeface="+mj-lt"/>
              <a:buAutoNum type="arabicParenR"/>
            </a:pPr>
            <a:endParaRPr lang="en-US"/>
          </a:p>
          <a:p>
            <a:pPr marL="342900" indent="-342900">
              <a:buFont typeface="Arial"/>
              <a:buChar char="•"/>
            </a:pPr>
            <a:r>
              <a:rPr lang="en-US" b="1">
                <a:solidFill>
                  <a:srgbClr val="FF0000"/>
                </a:solidFill>
              </a:rPr>
              <a:t>PROPER EXPECTATIONS</a:t>
            </a:r>
            <a:r>
              <a:rPr lang="en-US"/>
              <a:t>:  pain </a:t>
            </a:r>
            <a:r>
              <a:rPr lang="en-US" b="1" u="sng"/>
              <a:t>management</a:t>
            </a:r>
            <a:r>
              <a:rPr lang="en-US"/>
              <a:t>  not total pain relief</a:t>
            </a:r>
          </a:p>
          <a:p>
            <a:pPr marL="2686050" lvl="7" indent="-342900">
              <a:buFont typeface="Arial"/>
              <a:buChar char="•"/>
            </a:pPr>
            <a:r>
              <a:rPr lang="en-US" b="1"/>
              <a:t>decrease functional limitations</a:t>
            </a:r>
          </a:p>
          <a:p>
            <a:pPr marL="2686050" lvl="7" indent="-342900">
              <a:buFont typeface="Arial"/>
              <a:buChar char="•"/>
            </a:pPr>
            <a:r>
              <a:rPr lang="en-US" b="1"/>
              <a:t>increase quality of life</a:t>
            </a:r>
          </a:p>
          <a:p>
            <a:endParaRPr lang="en-US"/>
          </a:p>
        </p:txBody>
      </p:sp>
      <p:sp>
        <p:nvSpPr>
          <p:cNvPr id="4" name="Slide Number Placeholder 3">
            <a:extLst>
              <a:ext uri="{FF2B5EF4-FFF2-40B4-BE49-F238E27FC236}">
                <a16:creationId xmlns:a16="http://schemas.microsoft.com/office/drawing/2014/main" id="{D04EDF5C-E7DE-FF48-87F6-2F81FAC9D7BC}"/>
              </a:ext>
            </a:extLst>
          </p:cNvPr>
          <p:cNvSpPr>
            <a:spLocks noGrp="1"/>
          </p:cNvSpPr>
          <p:nvPr>
            <p:ph type="sldNum" sz="quarter" idx="13"/>
          </p:nvPr>
        </p:nvSpPr>
        <p:spPr/>
        <p:txBody>
          <a:bodyPr/>
          <a:lstStyle/>
          <a:p>
            <a:fld id="{61130C78-B4AB-6843-B818-B4CC8CBE3619}" type="slidenum">
              <a:rPr lang="en-US" smtClean="0"/>
              <a:pPr/>
              <a:t>22</a:t>
            </a:fld>
            <a:endParaRPr lang="en-US"/>
          </a:p>
        </p:txBody>
      </p:sp>
    </p:spTree>
    <p:extLst>
      <p:ext uri="{BB962C8B-B14F-4D97-AF65-F5344CB8AC3E}">
        <p14:creationId xmlns:p14="http://schemas.microsoft.com/office/powerpoint/2010/main" val="346427148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89834527-CDC3-B848-8EFD-90CA116E60AA}"/>
              </a:ext>
            </a:extLst>
          </p:cNvPr>
          <p:cNvSpPr>
            <a:spLocks noGrp="1"/>
          </p:cNvSpPr>
          <p:nvPr>
            <p:ph type="body" sz="quarter" idx="11"/>
          </p:nvPr>
        </p:nvSpPr>
        <p:spPr>
          <a:xfrm>
            <a:off x="390591" y="575612"/>
            <a:ext cx="10923171" cy="702587"/>
          </a:xfrm>
        </p:spPr>
        <p:txBody>
          <a:bodyPr/>
          <a:lstStyle/>
          <a:p>
            <a:r>
              <a:rPr lang="en-US" sz="4800"/>
              <a:t>EVIDENCE-BASED</a:t>
            </a:r>
            <a:r>
              <a:rPr lang="en-US" sz="4400">
                <a:solidFill>
                  <a:schemeClr val="tx1"/>
                </a:solidFill>
              </a:rPr>
              <a:t> TREATMENT OF ARTHRITIS</a:t>
            </a:r>
          </a:p>
        </p:txBody>
      </p:sp>
      <p:sp>
        <p:nvSpPr>
          <p:cNvPr id="3" name="Slide Number Placeholder 2">
            <a:extLst>
              <a:ext uri="{FF2B5EF4-FFF2-40B4-BE49-F238E27FC236}">
                <a16:creationId xmlns:a16="http://schemas.microsoft.com/office/drawing/2014/main" id="{E977E3F1-E6DD-4E40-ABA3-EFA44CE306AA}"/>
              </a:ext>
            </a:extLst>
          </p:cNvPr>
          <p:cNvSpPr>
            <a:spLocks noGrp="1"/>
          </p:cNvSpPr>
          <p:nvPr>
            <p:ph type="sldNum" sz="quarter" idx="14"/>
          </p:nvPr>
        </p:nvSpPr>
        <p:spPr/>
        <p:txBody>
          <a:bodyPr/>
          <a:lstStyle/>
          <a:p>
            <a:fld id="{61130C78-B4AB-6843-B818-B4CC8CBE3619}" type="slidenum">
              <a:rPr lang="en-US" smtClean="0"/>
              <a:pPr/>
              <a:t>23</a:t>
            </a:fld>
            <a:endParaRPr lang="en-US"/>
          </a:p>
        </p:txBody>
      </p:sp>
      <p:sp>
        <p:nvSpPr>
          <p:cNvPr id="4" name="Content Placeholder 3">
            <a:extLst>
              <a:ext uri="{FF2B5EF4-FFF2-40B4-BE49-F238E27FC236}">
                <a16:creationId xmlns:a16="http://schemas.microsoft.com/office/drawing/2014/main" id="{37A3D985-5CE2-E841-8742-44548CE921AC}"/>
              </a:ext>
            </a:extLst>
          </p:cNvPr>
          <p:cNvSpPr>
            <a:spLocks noGrp="1"/>
          </p:cNvSpPr>
          <p:nvPr>
            <p:ph sz="quarter" idx="10"/>
          </p:nvPr>
        </p:nvSpPr>
        <p:spPr>
          <a:xfrm>
            <a:off x="390590" y="1968896"/>
            <a:ext cx="10520217" cy="3384535"/>
          </a:xfrm>
        </p:spPr>
        <p:txBody>
          <a:bodyPr/>
          <a:lstStyle/>
          <a:p>
            <a:pPr marL="0" indent="0">
              <a:buNone/>
            </a:pPr>
            <a:r>
              <a:rPr lang="en-US" sz="3200"/>
              <a:t>NONSURGICAL</a:t>
            </a:r>
          </a:p>
          <a:p>
            <a:pPr marL="0" indent="0">
              <a:buNone/>
            </a:pPr>
            <a:r>
              <a:rPr lang="en-US"/>
              <a:t>	1. </a:t>
            </a:r>
            <a:r>
              <a:rPr lang="en-US">
                <a:solidFill>
                  <a:srgbClr val="FF0000"/>
                </a:solidFill>
              </a:rPr>
              <a:t>*</a:t>
            </a:r>
            <a:r>
              <a:rPr lang="en-US"/>
              <a:t>Non-drug related treatment</a:t>
            </a:r>
          </a:p>
          <a:p>
            <a:pPr marL="0" indent="0">
              <a:buNone/>
            </a:pPr>
            <a:r>
              <a:rPr lang="en-US"/>
              <a:t>	2. </a:t>
            </a:r>
            <a:r>
              <a:rPr lang="en-US">
                <a:solidFill>
                  <a:srgbClr val="FF0000"/>
                </a:solidFill>
              </a:rPr>
              <a:t>*</a:t>
            </a:r>
            <a:r>
              <a:rPr lang="en-US"/>
              <a:t>Medication-related treatment</a:t>
            </a:r>
          </a:p>
          <a:p>
            <a:pPr marL="0" indent="0">
              <a:buNone/>
            </a:pPr>
            <a:r>
              <a:rPr lang="en-US"/>
              <a:t>		2.1. </a:t>
            </a:r>
            <a:r>
              <a:rPr lang="en-US">
                <a:solidFill>
                  <a:srgbClr val="FF0000"/>
                </a:solidFill>
              </a:rPr>
              <a:t>*</a:t>
            </a:r>
            <a:r>
              <a:rPr lang="en-US"/>
              <a:t>Injection-related treatment</a:t>
            </a:r>
          </a:p>
          <a:p>
            <a:pPr marL="0" indent="0">
              <a:buNone/>
            </a:pPr>
            <a:r>
              <a:rPr lang="en-US"/>
              <a:t>	3. Unproven treatments</a:t>
            </a:r>
          </a:p>
          <a:p>
            <a:pPr marL="0" indent="0">
              <a:buNone/>
            </a:pPr>
            <a:r>
              <a:rPr lang="en-US"/>
              <a:t>		3.1. Ineffective, potentially harmful treatments</a:t>
            </a:r>
          </a:p>
          <a:p>
            <a:pPr marL="0" indent="0">
              <a:buNone/>
            </a:pPr>
            <a:r>
              <a:rPr lang="en-US" sz="3200"/>
              <a:t>SURGICAL</a:t>
            </a:r>
          </a:p>
          <a:p>
            <a:pPr marL="0" indent="0">
              <a:buNone/>
            </a:pPr>
            <a:endParaRPr lang="en-US"/>
          </a:p>
        </p:txBody>
      </p:sp>
      <p:pic>
        <p:nvPicPr>
          <p:cNvPr id="5" name="Picture 4">
            <a:extLst>
              <a:ext uri="{FF2B5EF4-FFF2-40B4-BE49-F238E27FC236}">
                <a16:creationId xmlns:a16="http://schemas.microsoft.com/office/drawing/2014/main" id="{EA0FFC4E-2118-B249-9A23-32E3F3EBC292}"/>
              </a:ext>
            </a:extLst>
          </p:cNvPr>
          <p:cNvPicPr>
            <a:picLocks noChangeAspect="1"/>
          </p:cNvPicPr>
          <p:nvPr/>
        </p:nvPicPr>
        <p:blipFill>
          <a:blip r:embed="rId3"/>
          <a:stretch>
            <a:fillRect/>
          </a:stretch>
        </p:blipFill>
        <p:spPr>
          <a:xfrm>
            <a:off x="8428107" y="1612481"/>
            <a:ext cx="2603058" cy="2603058"/>
          </a:xfrm>
          <a:prstGeom prst="rect">
            <a:avLst/>
          </a:prstGeom>
        </p:spPr>
      </p:pic>
    </p:spTree>
    <p:extLst>
      <p:ext uri="{BB962C8B-B14F-4D97-AF65-F5344CB8AC3E}">
        <p14:creationId xmlns:p14="http://schemas.microsoft.com/office/powerpoint/2010/main" val="224010453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091BF5-924B-9647-B4C4-4975F8C98FEC}"/>
              </a:ext>
            </a:extLst>
          </p:cNvPr>
          <p:cNvSpPr>
            <a:spLocks noGrp="1"/>
          </p:cNvSpPr>
          <p:nvPr>
            <p:ph type="title"/>
          </p:nvPr>
        </p:nvSpPr>
        <p:spPr>
          <a:xfrm>
            <a:off x="185980" y="365125"/>
            <a:ext cx="11615363" cy="1325563"/>
          </a:xfrm>
        </p:spPr>
        <p:txBody>
          <a:bodyPr>
            <a:normAutofit/>
          </a:bodyPr>
          <a:lstStyle/>
          <a:p>
            <a:r>
              <a:rPr lang="en-US" sz="4000"/>
              <a:t>NON-DRUG RELATED TREATMENT OPTIONS</a:t>
            </a:r>
          </a:p>
        </p:txBody>
      </p:sp>
      <p:sp>
        <p:nvSpPr>
          <p:cNvPr id="3" name="Content Placeholder 2">
            <a:extLst>
              <a:ext uri="{FF2B5EF4-FFF2-40B4-BE49-F238E27FC236}">
                <a16:creationId xmlns:a16="http://schemas.microsoft.com/office/drawing/2014/main" id="{07550FEF-891B-F840-A07E-565623C6458D}"/>
              </a:ext>
            </a:extLst>
          </p:cNvPr>
          <p:cNvSpPr>
            <a:spLocks noGrp="1"/>
          </p:cNvSpPr>
          <p:nvPr>
            <p:ph sz="quarter" idx="10"/>
          </p:nvPr>
        </p:nvSpPr>
        <p:spPr/>
        <p:txBody>
          <a:bodyPr/>
          <a:lstStyle/>
          <a:p>
            <a:pPr marL="457200" indent="-457200">
              <a:buFont typeface="+mj-lt"/>
              <a:buAutoNum type="arabicPeriod"/>
            </a:pPr>
            <a:r>
              <a:rPr lang="en-US"/>
              <a:t>Exercise </a:t>
            </a:r>
          </a:p>
          <a:p>
            <a:pPr marL="457200" indent="-457200">
              <a:buFont typeface="+mj-lt"/>
              <a:buAutoNum type="arabicPeriod"/>
            </a:pPr>
            <a:r>
              <a:rPr lang="en-US"/>
              <a:t>Physical therapy</a:t>
            </a:r>
          </a:p>
          <a:p>
            <a:pPr marL="457200" indent="-457200">
              <a:buFont typeface="+mj-lt"/>
              <a:buAutoNum type="arabicPeriod"/>
            </a:pPr>
            <a:r>
              <a:rPr lang="en-US"/>
              <a:t>Activity </a:t>
            </a:r>
            <a:r>
              <a:rPr lang="en-US" u="sng"/>
              <a:t>modification</a:t>
            </a:r>
            <a:r>
              <a:rPr lang="en-US"/>
              <a:t> </a:t>
            </a:r>
          </a:p>
          <a:p>
            <a:pPr marL="457200" indent="-457200">
              <a:buFont typeface="+mj-lt"/>
              <a:buAutoNum type="arabicPeriod"/>
            </a:pPr>
            <a:r>
              <a:rPr lang="en-US"/>
              <a:t>Braces</a:t>
            </a:r>
          </a:p>
          <a:p>
            <a:pPr marL="457200" indent="-457200">
              <a:buFont typeface="+mj-lt"/>
              <a:buAutoNum type="arabicPeriod"/>
            </a:pPr>
            <a:r>
              <a:rPr lang="en-US"/>
              <a:t>Weight loss/management </a:t>
            </a:r>
          </a:p>
          <a:p>
            <a:pPr marL="457200" indent="-457200">
              <a:buFont typeface="+mj-lt"/>
              <a:buAutoNum type="arabicPeriod"/>
            </a:pPr>
            <a:r>
              <a:rPr lang="en-US"/>
              <a:t>Cane/walking poles</a:t>
            </a:r>
          </a:p>
          <a:p>
            <a:pPr marL="0" indent="0">
              <a:buNone/>
            </a:pPr>
            <a:endParaRPr lang="en-US"/>
          </a:p>
        </p:txBody>
      </p:sp>
      <p:sp>
        <p:nvSpPr>
          <p:cNvPr id="4" name="Slide Number Placeholder 3">
            <a:extLst>
              <a:ext uri="{FF2B5EF4-FFF2-40B4-BE49-F238E27FC236}">
                <a16:creationId xmlns:a16="http://schemas.microsoft.com/office/drawing/2014/main" id="{B27B5CA5-3160-144E-8D8B-481B0BD48156}"/>
              </a:ext>
            </a:extLst>
          </p:cNvPr>
          <p:cNvSpPr>
            <a:spLocks noGrp="1"/>
          </p:cNvSpPr>
          <p:nvPr>
            <p:ph type="sldNum" sz="quarter" idx="13"/>
          </p:nvPr>
        </p:nvSpPr>
        <p:spPr/>
        <p:txBody>
          <a:bodyPr/>
          <a:lstStyle/>
          <a:p>
            <a:fld id="{61130C78-B4AB-6843-B818-B4CC8CBE3619}" type="slidenum">
              <a:rPr lang="en-US" smtClean="0"/>
              <a:pPr/>
              <a:t>24</a:t>
            </a:fld>
            <a:endParaRPr lang="en-US"/>
          </a:p>
        </p:txBody>
      </p:sp>
      <p:pic>
        <p:nvPicPr>
          <p:cNvPr id="5" name="Picture 4">
            <a:extLst>
              <a:ext uri="{FF2B5EF4-FFF2-40B4-BE49-F238E27FC236}">
                <a16:creationId xmlns:a16="http://schemas.microsoft.com/office/drawing/2014/main" id="{69E876CB-413B-4849-9DA8-C04CBC679D41}"/>
              </a:ext>
            </a:extLst>
          </p:cNvPr>
          <p:cNvPicPr>
            <a:picLocks noChangeAspect="1"/>
          </p:cNvPicPr>
          <p:nvPr/>
        </p:nvPicPr>
        <p:blipFill>
          <a:blip r:embed="rId3"/>
          <a:stretch>
            <a:fillRect/>
          </a:stretch>
        </p:blipFill>
        <p:spPr>
          <a:xfrm>
            <a:off x="6483524" y="1553369"/>
            <a:ext cx="2939367" cy="2332831"/>
          </a:xfrm>
          <a:prstGeom prst="rect">
            <a:avLst/>
          </a:prstGeom>
        </p:spPr>
      </p:pic>
      <p:pic>
        <p:nvPicPr>
          <p:cNvPr id="6" name="Picture 5">
            <a:extLst>
              <a:ext uri="{FF2B5EF4-FFF2-40B4-BE49-F238E27FC236}">
                <a16:creationId xmlns:a16="http://schemas.microsoft.com/office/drawing/2014/main" id="{6D8CE002-0E13-704B-8A83-896C80325C61}"/>
              </a:ext>
            </a:extLst>
          </p:cNvPr>
          <p:cNvPicPr>
            <a:picLocks noChangeAspect="1"/>
          </p:cNvPicPr>
          <p:nvPr/>
        </p:nvPicPr>
        <p:blipFill>
          <a:blip r:embed="rId4"/>
          <a:stretch>
            <a:fillRect/>
          </a:stretch>
        </p:blipFill>
        <p:spPr>
          <a:xfrm>
            <a:off x="6873366" y="3886200"/>
            <a:ext cx="2159681" cy="3257224"/>
          </a:xfrm>
          <a:prstGeom prst="rect">
            <a:avLst/>
          </a:prstGeom>
        </p:spPr>
      </p:pic>
    </p:spTree>
    <p:extLst>
      <p:ext uri="{BB962C8B-B14F-4D97-AF65-F5344CB8AC3E}">
        <p14:creationId xmlns:p14="http://schemas.microsoft.com/office/powerpoint/2010/main" val="367245418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5D1D8C-C8B1-5E42-9C63-082DEA97C0D7}"/>
              </a:ext>
            </a:extLst>
          </p:cNvPr>
          <p:cNvSpPr>
            <a:spLocks noGrp="1"/>
          </p:cNvSpPr>
          <p:nvPr>
            <p:ph type="title"/>
          </p:nvPr>
        </p:nvSpPr>
        <p:spPr/>
        <p:txBody>
          <a:bodyPr/>
          <a:lstStyle/>
          <a:p>
            <a:r>
              <a:rPr lang="en-US"/>
              <a:t>EXERCISE &amp; PHYSICAL THERAPY</a:t>
            </a:r>
          </a:p>
        </p:txBody>
      </p:sp>
      <p:sp>
        <p:nvSpPr>
          <p:cNvPr id="3" name="Content Placeholder 2">
            <a:extLst>
              <a:ext uri="{FF2B5EF4-FFF2-40B4-BE49-F238E27FC236}">
                <a16:creationId xmlns:a16="http://schemas.microsoft.com/office/drawing/2014/main" id="{FB9C7C2A-F3D0-8549-A887-18795E44A7CB}"/>
              </a:ext>
            </a:extLst>
          </p:cNvPr>
          <p:cNvSpPr>
            <a:spLocks noGrp="1"/>
          </p:cNvSpPr>
          <p:nvPr>
            <p:ph sz="quarter" idx="10"/>
          </p:nvPr>
        </p:nvSpPr>
        <p:spPr>
          <a:xfrm>
            <a:off x="468015" y="1739864"/>
            <a:ext cx="6723197" cy="4194175"/>
          </a:xfrm>
        </p:spPr>
        <p:txBody>
          <a:bodyPr/>
          <a:lstStyle/>
          <a:p>
            <a:pPr marL="342900" indent="-342900">
              <a:buFont typeface="Arial"/>
              <a:buChar char="•"/>
            </a:pPr>
            <a:r>
              <a:rPr lang="en-US" u="sng" dirty="0"/>
              <a:t>MOST important</a:t>
            </a:r>
            <a:r>
              <a:rPr lang="en-US" dirty="0"/>
              <a:t> part of treatment!</a:t>
            </a:r>
          </a:p>
          <a:p>
            <a:pPr marL="342900" indent="-342900">
              <a:buFont typeface="Arial"/>
              <a:buChar char="•"/>
            </a:pPr>
            <a:r>
              <a:rPr lang="en-US" dirty="0"/>
              <a:t>Goal to develop and maintain strength, flexibility and ROM</a:t>
            </a:r>
          </a:p>
          <a:p>
            <a:pPr marL="342900" indent="-342900">
              <a:buFont typeface="Arial"/>
              <a:buChar char="•"/>
            </a:pPr>
            <a:r>
              <a:rPr lang="en-US" dirty="0"/>
              <a:t>DAILY home program to address </a:t>
            </a:r>
            <a:r>
              <a:rPr lang="en-US" u="sng" dirty="0"/>
              <a:t>aerobic </a:t>
            </a:r>
            <a:r>
              <a:rPr lang="en-US" dirty="0"/>
              <a:t>conditioning, </a:t>
            </a:r>
            <a:r>
              <a:rPr lang="en-US" u="sng" dirty="0"/>
              <a:t>strength</a:t>
            </a:r>
            <a:r>
              <a:rPr lang="en-US" dirty="0"/>
              <a:t> and </a:t>
            </a:r>
            <a:r>
              <a:rPr lang="en-US" u="sng" dirty="0"/>
              <a:t>flexibility</a:t>
            </a:r>
          </a:p>
          <a:p>
            <a:pPr marL="342900" indent="-342900">
              <a:buFont typeface="Arial"/>
              <a:buChar char="•"/>
            </a:pPr>
            <a:r>
              <a:rPr lang="en-US" dirty="0"/>
              <a:t>Follow up with your PT 3-4x/yr</a:t>
            </a:r>
          </a:p>
          <a:p>
            <a:pPr marL="342900" indent="-342900">
              <a:buFont typeface="Arial"/>
              <a:buChar char="•"/>
            </a:pPr>
            <a:r>
              <a:rPr lang="en-US" dirty="0"/>
              <a:t>Online resource:  MacEwan University Health Center </a:t>
            </a:r>
            <a:r>
              <a:rPr lang="en-US" dirty="0">
                <a:sym typeface="Wingdings" pitchFamily="2" charset="2"/>
              </a:rPr>
              <a:t> Sport and Exercise Medicine, scroll down to bottom page</a:t>
            </a:r>
            <a:endParaRPr lang="en-US" dirty="0"/>
          </a:p>
        </p:txBody>
      </p:sp>
      <p:sp>
        <p:nvSpPr>
          <p:cNvPr id="4" name="Slide Number Placeholder 3">
            <a:extLst>
              <a:ext uri="{FF2B5EF4-FFF2-40B4-BE49-F238E27FC236}">
                <a16:creationId xmlns:a16="http://schemas.microsoft.com/office/drawing/2014/main" id="{0902E0B4-D035-3244-B5C3-CF81F2E5BE34}"/>
              </a:ext>
            </a:extLst>
          </p:cNvPr>
          <p:cNvSpPr>
            <a:spLocks noGrp="1"/>
          </p:cNvSpPr>
          <p:nvPr>
            <p:ph type="sldNum" sz="quarter" idx="13"/>
          </p:nvPr>
        </p:nvSpPr>
        <p:spPr/>
        <p:txBody>
          <a:bodyPr/>
          <a:lstStyle/>
          <a:p>
            <a:fld id="{61130C78-B4AB-6843-B818-B4CC8CBE3619}" type="slidenum">
              <a:rPr lang="en-US" smtClean="0"/>
              <a:pPr/>
              <a:t>25</a:t>
            </a:fld>
            <a:endParaRPr lang="en-US"/>
          </a:p>
        </p:txBody>
      </p:sp>
      <p:pic>
        <p:nvPicPr>
          <p:cNvPr id="5" name="Picture 4">
            <a:extLst>
              <a:ext uri="{FF2B5EF4-FFF2-40B4-BE49-F238E27FC236}">
                <a16:creationId xmlns:a16="http://schemas.microsoft.com/office/drawing/2014/main" id="{4E966EBB-E09B-F146-A018-245DCD2897C7}"/>
              </a:ext>
            </a:extLst>
          </p:cNvPr>
          <p:cNvPicPr>
            <a:picLocks noChangeAspect="1"/>
          </p:cNvPicPr>
          <p:nvPr/>
        </p:nvPicPr>
        <p:blipFill>
          <a:blip r:embed="rId3"/>
          <a:stretch>
            <a:fillRect/>
          </a:stretch>
        </p:blipFill>
        <p:spPr>
          <a:xfrm>
            <a:off x="7494228" y="1581687"/>
            <a:ext cx="3691034" cy="2955768"/>
          </a:xfrm>
          <a:prstGeom prst="rect">
            <a:avLst/>
          </a:prstGeom>
        </p:spPr>
      </p:pic>
      <p:sp>
        <p:nvSpPr>
          <p:cNvPr id="11" name="Right Arrow 10">
            <a:extLst>
              <a:ext uri="{FF2B5EF4-FFF2-40B4-BE49-F238E27FC236}">
                <a16:creationId xmlns:a16="http://schemas.microsoft.com/office/drawing/2014/main" id="{277C4036-3ACA-615C-8140-B8C852B3582F}"/>
              </a:ext>
            </a:extLst>
          </p:cNvPr>
          <p:cNvSpPr/>
          <p:nvPr/>
        </p:nvSpPr>
        <p:spPr>
          <a:xfrm>
            <a:off x="7198790" y="5500705"/>
            <a:ext cx="1243012" cy="347626"/>
          </a:xfrm>
          <a:prstGeom prst="rightArrow">
            <a:avLst/>
          </a:prstGeom>
          <a:solidFill>
            <a:schemeClr val="accent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a:extLst>
              <a:ext uri="{FF2B5EF4-FFF2-40B4-BE49-F238E27FC236}">
                <a16:creationId xmlns:a16="http://schemas.microsoft.com/office/drawing/2014/main" id="{B23062AD-ECBE-E058-2E88-E3D83E4FFBE0}"/>
              </a:ext>
            </a:extLst>
          </p:cNvPr>
          <p:cNvPicPr>
            <a:picLocks noChangeAspect="1"/>
          </p:cNvPicPr>
          <p:nvPr/>
        </p:nvPicPr>
        <p:blipFill>
          <a:blip r:embed="rId4"/>
          <a:stretch>
            <a:fillRect/>
          </a:stretch>
        </p:blipFill>
        <p:spPr>
          <a:xfrm>
            <a:off x="8691418" y="4613699"/>
            <a:ext cx="2087418" cy="2121638"/>
          </a:xfrm>
          <a:prstGeom prst="rect">
            <a:avLst/>
          </a:prstGeom>
        </p:spPr>
      </p:pic>
    </p:spTree>
    <p:extLst>
      <p:ext uri="{BB962C8B-B14F-4D97-AF65-F5344CB8AC3E}">
        <p14:creationId xmlns:p14="http://schemas.microsoft.com/office/powerpoint/2010/main" val="392033887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F00B09-6F02-454E-B7C1-C8B24628D9DB}"/>
              </a:ext>
            </a:extLst>
          </p:cNvPr>
          <p:cNvSpPr>
            <a:spLocks noGrp="1"/>
          </p:cNvSpPr>
          <p:nvPr>
            <p:ph type="title"/>
          </p:nvPr>
        </p:nvSpPr>
        <p:spPr/>
        <p:txBody>
          <a:bodyPr/>
          <a:lstStyle/>
          <a:p>
            <a:r>
              <a:rPr lang="en-US"/>
              <a:t>EXERCISE &amp; PHYSICAL THERAPY</a:t>
            </a:r>
          </a:p>
        </p:txBody>
      </p:sp>
      <p:sp>
        <p:nvSpPr>
          <p:cNvPr id="3" name="Content Placeholder 2">
            <a:extLst>
              <a:ext uri="{FF2B5EF4-FFF2-40B4-BE49-F238E27FC236}">
                <a16:creationId xmlns:a16="http://schemas.microsoft.com/office/drawing/2014/main" id="{5063C86A-C4D3-E840-9DFB-6B219A548D6A}"/>
              </a:ext>
            </a:extLst>
          </p:cNvPr>
          <p:cNvSpPr>
            <a:spLocks noGrp="1"/>
          </p:cNvSpPr>
          <p:nvPr>
            <p:ph sz="quarter" idx="10"/>
          </p:nvPr>
        </p:nvSpPr>
        <p:spPr/>
        <p:txBody>
          <a:bodyPr/>
          <a:lstStyle/>
          <a:p>
            <a:pPr marL="342900" indent="-342900">
              <a:buFont typeface="Arial"/>
              <a:buChar char="•"/>
            </a:pPr>
            <a:r>
              <a:rPr lang="en-US"/>
              <a:t>GLA:D Canada</a:t>
            </a:r>
          </a:p>
          <a:p>
            <a:pPr marL="342900" indent="-342900">
              <a:buFont typeface="Arial"/>
              <a:buChar char="•"/>
            </a:pPr>
            <a:r>
              <a:rPr lang="en-US"/>
              <a:t>A well researched, very successful group exercise program for arthritic hips and knees</a:t>
            </a:r>
          </a:p>
          <a:p>
            <a:pPr marL="571500" lvl="2" indent="-342900">
              <a:buFont typeface="Arial"/>
              <a:buChar char="•"/>
            </a:pPr>
            <a:r>
              <a:rPr lang="en-US"/>
              <a:t>Neuromuscular retraining, not the same thing as sport activities</a:t>
            </a:r>
          </a:p>
          <a:p>
            <a:pPr marL="571500" lvl="2" indent="-342900">
              <a:buFont typeface="Arial"/>
              <a:buChar char="•"/>
            </a:pPr>
            <a:r>
              <a:rPr lang="en-US"/>
              <a:t>Example: in/out of chair</a:t>
            </a:r>
            <a:r>
              <a:rPr lang="mr-IN"/>
              <a:t>…</a:t>
            </a:r>
            <a:endParaRPr lang="en-CA"/>
          </a:p>
          <a:p>
            <a:pPr marL="571500" lvl="2" indent="-342900">
              <a:buFont typeface="Arial"/>
              <a:buChar char="•"/>
            </a:pPr>
            <a:r>
              <a:rPr lang="en-CA"/>
              <a:t>many locations across Alberta- in person or virtual options</a:t>
            </a:r>
          </a:p>
          <a:p>
            <a:pPr marL="1090613" lvl="4" indent="-342900">
              <a:buFont typeface="Arial"/>
              <a:buChar char="•"/>
            </a:pPr>
            <a:r>
              <a:rPr lang="en-CA"/>
              <a:t>Cost associated with different programs differs</a:t>
            </a:r>
          </a:p>
          <a:p>
            <a:pPr marL="1090613" lvl="4" indent="-342900">
              <a:buFont typeface="Arial"/>
              <a:buChar char="•"/>
            </a:pPr>
            <a:r>
              <a:rPr lang="en-CA" b="1" i="1" err="1"/>
              <a:t>GladCanada.ca</a:t>
            </a:r>
            <a:r>
              <a:rPr lang="en-CA" b="1" i="1"/>
              <a:t> </a:t>
            </a:r>
            <a:r>
              <a:rPr lang="en-CA"/>
              <a:t>has a listing of all the clinics offering this program</a:t>
            </a:r>
            <a:endParaRPr lang="en-US"/>
          </a:p>
          <a:p>
            <a:endParaRPr lang="en-US"/>
          </a:p>
        </p:txBody>
      </p:sp>
      <p:sp>
        <p:nvSpPr>
          <p:cNvPr id="4" name="Slide Number Placeholder 3">
            <a:extLst>
              <a:ext uri="{FF2B5EF4-FFF2-40B4-BE49-F238E27FC236}">
                <a16:creationId xmlns:a16="http://schemas.microsoft.com/office/drawing/2014/main" id="{6A366B7B-2CF0-5F4C-9878-84B86610BD96}"/>
              </a:ext>
            </a:extLst>
          </p:cNvPr>
          <p:cNvSpPr>
            <a:spLocks noGrp="1"/>
          </p:cNvSpPr>
          <p:nvPr>
            <p:ph type="sldNum" sz="quarter" idx="13"/>
          </p:nvPr>
        </p:nvSpPr>
        <p:spPr/>
        <p:txBody>
          <a:bodyPr/>
          <a:lstStyle/>
          <a:p>
            <a:fld id="{61130C78-B4AB-6843-B818-B4CC8CBE3619}" type="slidenum">
              <a:rPr lang="en-US" smtClean="0"/>
              <a:pPr/>
              <a:t>26</a:t>
            </a:fld>
            <a:endParaRPr lang="en-US"/>
          </a:p>
        </p:txBody>
      </p:sp>
      <p:pic>
        <p:nvPicPr>
          <p:cNvPr id="5" name="Picture 4">
            <a:extLst>
              <a:ext uri="{FF2B5EF4-FFF2-40B4-BE49-F238E27FC236}">
                <a16:creationId xmlns:a16="http://schemas.microsoft.com/office/drawing/2014/main" id="{FB5E5761-2688-C446-AE49-F87AE74E592A}"/>
              </a:ext>
            </a:extLst>
          </p:cNvPr>
          <p:cNvPicPr/>
          <p:nvPr/>
        </p:nvPicPr>
        <p:blipFill>
          <a:blip r:embed="rId3">
            <a:extLst>
              <a:ext uri="{28A0092B-C50C-407E-A947-70E740481C1C}">
                <a14:useLocalDpi xmlns:a14="http://schemas.microsoft.com/office/drawing/2010/main" val="0"/>
              </a:ext>
            </a:extLst>
          </a:blip>
          <a:srcRect/>
          <a:stretch>
            <a:fillRect/>
          </a:stretch>
        </p:blipFill>
        <p:spPr bwMode="auto">
          <a:xfrm>
            <a:off x="4788270" y="5110162"/>
            <a:ext cx="2253615" cy="1428750"/>
          </a:xfrm>
          <a:prstGeom prst="rect">
            <a:avLst/>
          </a:prstGeom>
          <a:noFill/>
          <a:ln>
            <a:noFill/>
          </a:ln>
        </p:spPr>
      </p:pic>
    </p:spTree>
    <p:extLst>
      <p:ext uri="{BB962C8B-B14F-4D97-AF65-F5344CB8AC3E}">
        <p14:creationId xmlns:p14="http://schemas.microsoft.com/office/powerpoint/2010/main" val="278351204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82D185-336D-3F47-8BE4-62A35CEDA133}"/>
              </a:ext>
            </a:extLst>
          </p:cNvPr>
          <p:cNvSpPr>
            <a:spLocks noGrp="1"/>
          </p:cNvSpPr>
          <p:nvPr>
            <p:ph type="title"/>
          </p:nvPr>
        </p:nvSpPr>
        <p:spPr/>
        <p:txBody>
          <a:bodyPr/>
          <a:lstStyle/>
          <a:p>
            <a:r>
              <a:rPr lang="en-US"/>
              <a:t>ACTIVITY </a:t>
            </a:r>
            <a:r>
              <a:rPr lang="en-US" u="sng">
                <a:solidFill>
                  <a:srgbClr val="FF0000"/>
                </a:solidFill>
              </a:rPr>
              <a:t>MODIFICATION</a:t>
            </a:r>
            <a:endParaRPr lang="en-US"/>
          </a:p>
        </p:txBody>
      </p:sp>
      <p:sp>
        <p:nvSpPr>
          <p:cNvPr id="3" name="Content Placeholder 2">
            <a:extLst>
              <a:ext uri="{FF2B5EF4-FFF2-40B4-BE49-F238E27FC236}">
                <a16:creationId xmlns:a16="http://schemas.microsoft.com/office/drawing/2014/main" id="{583942D3-DA1D-344B-BDA6-367DAF61E02F}"/>
              </a:ext>
            </a:extLst>
          </p:cNvPr>
          <p:cNvSpPr>
            <a:spLocks noGrp="1"/>
          </p:cNvSpPr>
          <p:nvPr>
            <p:ph sz="quarter" idx="10"/>
          </p:nvPr>
        </p:nvSpPr>
        <p:spPr>
          <a:xfrm>
            <a:off x="781182" y="2332410"/>
            <a:ext cx="11410818" cy="4194175"/>
          </a:xfrm>
        </p:spPr>
        <p:txBody>
          <a:bodyPr/>
          <a:lstStyle/>
          <a:p>
            <a:pPr marL="342900" indent="-342900">
              <a:buFont typeface="Arial"/>
              <a:buChar char="•"/>
            </a:pPr>
            <a:r>
              <a:rPr lang="en-US"/>
              <a:t>Joints need activity to stay healthy</a:t>
            </a:r>
          </a:p>
          <a:p>
            <a:pPr marL="342900" indent="-342900">
              <a:buFont typeface="Arial"/>
              <a:buChar char="•"/>
            </a:pPr>
            <a:r>
              <a:rPr lang="en-US"/>
              <a:t>Non-impact activity is best</a:t>
            </a:r>
          </a:p>
          <a:p>
            <a:pPr marL="342900" indent="-342900">
              <a:buFont typeface="Arial"/>
              <a:buChar char="•"/>
            </a:pPr>
            <a:r>
              <a:rPr lang="en-US"/>
              <a:t>Use pain as guide</a:t>
            </a:r>
          </a:p>
          <a:p>
            <a:pPr marL="571500" lvl="2" indent="-342900">
              <a:buFont typeface="Arial"/>
              <a:buChar char="•"/>
            </a:pPr>
            <a:r>
              <a:rPr lang="en-US"/>
              <a:t>Causing or increasing pain</a:t>
            </a:r>
          </a:p>
          <a:p>
            <a:pPr lvl="2" indent="0">
              <a:lnSpc>
                <a:spcPct val="50000"/>
              </a:lnSpc>
              <a:buNone/>
            </a:pPr>
            <a:endParaRPr lang="en-US"/>
          </a:p>
          <a:p>
            <a:pPr marL="346075" lvl="1" indent="-342900">
              <a:buFont typeface="Arial"/>
              <a:buChar char="•"/>
            </a:pPr>
            <a:r>
              <a:rPr lang="en-US" sz="2800"/>
              <a:t>Hurt vs. Harm principle</a:t>
            </a:r>
          </a:p>
          <a:p>
            <a:pPr marL="0" indent="0">
              <a:buNone/>
            </a:pPr>
            <a:endParaRPr lang="en-US"/>
          </a:p>
        </p:txBody>
      </p:sp>
      <p:sp>
        <p:nvSpPr>
          <p:cNvPr id="4" name="Slide Number Placeholder 3">
            <a:extLst>
              <a:ext uri="{FF2B5EF4-FFF2-40B4-BE49-F238E27FC236}">
                <a16:creationId xmlns:a16="http://schemas.microsoft.com/office/drawing/2014/main" id="{17B6D1A5-9DBE-A24B-A413-4FA8FFA697CF}"/>
              </a:ext>
            </a:extLst>
          </p:cNvPr>
          <p:cNvSpPr>
            <a:spLocks noGrp="1"/>
          </p:cNvSpPr>
          <p:nvPr>
            <p:ph type="sldNum" sz="quarter" idx="13"/>
          </p:nvPr>
        </p:nvSpPr>
        <p:spPr/>
        <p:txBody>
          <a:bodyPr/>
          <a:lstStyle/>
          <a:p>
            <a:fld id="{61130C78-B4AB-6843-B818-B4CC8CBE3619}" type="slidenum">
              <a:rPr lang="en-US" smtClean="0"/>
              <a:pPr/>
              <a:t>27</a:t>
            </a:fld>
            <a:endParaRPr lang="en-US"/>
          </a:p>
        </p:txBody>
      </p:sp>
      <p:pic>
        <p:nvPicPr>
          <p:cNvPr id="5" name="Picture 4">
            <a:extLst>
              <a:ext uri="{FF2B5EF4-FFF2-40B4-BE49-F238E27FC236}">
                <a16:creationId xmlns:a16="http://schemas.microsoft.com/office/drawing/2014/main" id="{981F3993-56D8-8848-A0A4-9F62A684D090}"/>
              </a:ext>
            </a:extLst>
          </p:cNvPr>
          <p:cNvPicPr>
            <a:picLocks noChangeAspect="1"/>
          </p:cNvPicPr>
          <p:nvPr/>
        </p:nvPicPr>
        <p:blipFill>
          <a:blip r:embed="rId3"/>
          <a:stretch>
            <a:fillRect/>
          </a:stretch>
        </p:blipFill>
        <p:spPr>
          <a:xfrm>
            <a:off x="6943697" y="2332410"/>
            <a:ext cx="3768624" cy="2487881"/>
          </a:xfrm>
          <a:prstGeom prst="rect">
            <a:avLst/>
          </a:prstGeom>
        </p:spPr>
      </p:pic>
    </p:spTree>
    <p:extLst>
      <p:ext uri="{BB962C8B-B14F-4D97-AF65-F5344CB8AC3E}">
        <p14:creationId xmlns:p14="http://schemas.microsoft.com/office/powerpoint/2010/main" val="231363029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22C842-7CE4-B643-93B4-B26BC68378CE}"/>
              </a:ext>
            </a:extLst>
          </p:cNvPr>
          <p:cNvSpPr>
            <a:spLocks noGrp="1"/>
          </p:cNvSpPr>
          <p:nvPr>
            <p:ph type="title"/>
          </p:nvPr>
        </p:nvSpPr>
        <p:spPr/>
        <p:txBody>
          <a:bodyPr/>
          <a:lstStyle/>
          <a:p>
            <a:r>
              <a:rPr lang="en-US"/>
              <a:t>BRACING</a:t>
            </a:r>
          </a:p>
        </p:txBody>
      </p:sp>
      <p:sp>
        <p:nvSpPr>
          <p:cNvPr id="3" name="Content Placeholder 2">
            <a:extLst>
              <a:ext uri="{FF2B5EF4-FFF2-40B4-BE49-F238E27FC236}">
                <a16:creationId xmlns:a16="http://schemas.microsoft.com/office/drawing/2014/main" id="{2A123856-48DE-0B4B-BD27-D7EDF900B724}"/>
              </a:ext>
            </a:extLst>
          </p:cNvPr>
          <p:cNvSpPr>
            <a:spLocks noGrp="1"/>
          </p:cNvSpPr>
          <p:nvPr>
            <p:ph sz="quarter" idx="10"/>
          </p:nvPr>
        </p:nvSpPr>
        <p:spPr>
          <a:xfrm>
            <a:off x="390525" y="1965325"/>
            <a:ext cx="5328350" cy="4194175"/>
          </a:xfrm>
        </p:spPr>
        <p:txBody>
          <a:bodyPr/>
          <a:lstStyle/>
          <a:p>
            <a:r>
              <a:rPr lang="en-US"/>
              <a:t>KNEE UNLOADER BRACE</a:t>
            </a:r>
          </a:p>
          <a:p>
            <a:pPr marL="342900" indent="-342900">
              <a:lnSpc>
                <a:spcPct val="80000"/>
              </a:lnSpc>
              <a:buFont typeface="Arial"/>
              <a:buChar char="•"/>
            </a:pPr>
            <a:r>
              <a:rPr lang="en-US"/>
              <a:t>For those who have one side of the knee joint wearing more than the other</a:t>
            </a:r>
          </a:p>
          <a:p>
            <a:pPr marL="342900" indent="-342900">
              <a:lnSpc>
                <a:spcPct val="80000"/>
              </a:lnSpc>
              <a:buFont typeface="Arial"/>
              <a:buChar char="•"/>
            </a:pPr>
            <a:r>
              <a:rPr lang="en-US"/>
              <a:t>Wear for all activity of daily living, not just for activity</a:t>
            </a:r>
          </a:p>
          <a:p>
            <a:pPr marL="342900" indent="-342900">
              <a:lnSpc>
                <a:spcPct val="80000"/>
              </a:lnSpc>
              <a:buFont typeface="Arial"/>
              <a:buChar char="•"/>
            </a:pPr>
            <a:r>
              <a:rPr lang="en-US"/>
              <a:t>Custom made</a:t>
            </a:r>
          </a:p>
          <a:p>
            <a:pPr marL="342900" indent="-342900">
              <a:lnSpc>
                <a:spcPct val="80000"/>
              </a:lnSpc>
              <a:buFont typeface="Arial"/>
              <a:buChar char="•"/>
            </a:pPr>
            <a:r>
              <a:rPr lang="en-US"/>
              <a:t>Expensive </a:t>
            </a:r>
            <a:r>
              <a:rPr lang="en-US">
                <a:sym typeface="Wingdings"/>
              </a:rPr>
              <a:t></a:t>
            </a:r>
            <a:r>
              <a:rPr lang="en-US"/>
              <a:t> Alberta Aids to Daily Living program</a:t>
            </a:r>
          </a:p>
          <a:p>
            <a:endParaRPr lang="en-US"/>
          </a:p>
        </p:txBody>
      </p:sp>
      <p:sp>
        <p:nvSpPr>
          <p:cNvPr id="4" name="Slide Number Placeholder 3">
            <a:extLst>
              <a:ext uri="{FF2B5EF4-FFF2-40B4-BE49-F238E27FC236}">
                <a16:creationId xmlns:a16="http://schemas.microsoft.com/office/drawing/2014/main" id="{29AD288C-0C43-644B-8315-CC130A3940EB}"/>
              </a:ext>
            </a:extLst>
          </p:cNvPr>
          <p:cNvSpPr>
            <a:spLocks noGrp="1"/>
          </p:cNvSpPr>
          <p:nvPr>
            <p:ph type="sldNum" sz="quarter" idx="13"/>
          </p:nvPr>
        </p:nvSpPr>
        <p:spPr/>
        <p:txBody>
          <a:bodyPr/>
          <a:lstStyle/>
          <a:p>
            <a:fld id="{61130C78-B4AB-6843-B818-B4CC8CBE3619}" type="slidenum">
              <a:rPr lang="en-US" smtClean="0"/>
              <a:pPr/>
              <a:t>28</a:t>
            </a:fld>
            <a:endParaRPr lang="en-US"/>
          </a:p>
        </p:txBody>
      </p:sp>
      <p:pic>
        <p:nvPicPr>
          <p:cNvPr id="5" name="Picture 4" descr="Screen Shot 2018-10-14 at 11.02.54 AM.png">
            <a:extLst>
              <a:ext uri="{FF2B5EF4-FFF2-40B4-BE49-F238E27FC236}">
                <a16:creationId xmlns:a16="http://schemas.microsoft.com/office/drawing/2014/main" id="{BB370D3E-DDCD-F446-9759-447623E8931A}"/>
              </a:ext>
            </a:extLst>
          </p:cNvPr>
          <p:cNvPicPr>
            <a:picLocks noChangeAspect="1"/>
          </p:cNvPicPr>
          <p:nvPr/>
        </p:nvPicPr>
        <p:blipFill rotWithShape="1">
          <a:blip r:embed="rId3">
            <a:extLst>
              <a:ext uri="{28A0092B-C50C-407E-A947-70E740481C1C}">
                <a14:useLocalDpi xmlns:a14="http://schemas.microsoft.com/office/drawing/2010/main" val="0"/>
              </a:ext>
            </a:extLst>
          </a:blip>
          <a:srcRect l="19036" t="1391" r="16647" b="-1391"/>
          <a:stretch/>
        </p:blipFill>
        <p:spPr>
          <a:xfrm>
            <a:off x="6006256" y="2067931"/>
            <a:ext cx="2392207" cy="4048934"/>
          </a:xfrm>
          <a:prstGeom prst="rect">
            <a:avLst/>
          </a:prstGeom>
        </p:spPr>
      </p:pic>
      <p:pic>
        <p:nvPicPr>
          <p:cNvPr id="6" name="Picture 5" descr="Screen Shot 2018-10-14 at 11.02.28 AM.png">
            <a:extLst>
              <a:ext uri="{FF2B5EF4-FFF2-40B4-BE49-F238E27FC236}">
                <a16:creationId xmlns:a16="http://schemas.microsoft.com/office/drawing/2014/main" id="{9CF723CA-A3ED-4543-A5D2-A62D9AA1C1BB}"/>
              </a:ext>
            </a:extLst>
          </p:cNvPr>
          <p:cNvPicPr>
            <a:picLocks noChangeAspect="1"/>
          </p:cNvPicPr>
          <p:nvPr/>
        </p:nvPicPr>
        <p:blipFill rotWithShape="1">
          <a:blip r:embed="rId4">
            <a:extLst>
              <a:ext uri="{28A0092B-C50C-407E-A947-70E740481C1C}">
                <a14:useLocalDpi xmlns:a14="http://schemas.microsoft.com/office/drawing/2010/main" val="0"/>
              </a:ext>
            </a:extLst>
          </a:blip>
          <a:srcRect l="7634" r="2420"/>
          <a:stretch/>
        </p:blipFill>
        <p:spPr>
          <a:xfrm>
            <a:off x="8643702" y="2053545"/>
            <a:ext cx="3342014" cy="3994931"/>
          </a:xfrm>
          <a:prstGeom prst="rect">
            <a:avLst/>
          </a:prstGeom>
        </p:spPr>
      </p:pic>
      <p:cxnSp>
        <p:nvCxnSpPr>
          <p:cNvPr id="8" name="Straight Connector 7">
            <a:extLst>
              <a:ext uri="{FF2B5EF4-FFF2-40B4-BE49-F238E27FC236}">
                <a16:creationId xmlns:a16="http://schemas.microsoft.com/office/drawing/2014/main" id="{CED30377-2DEE-B043-BC62-4E83B668B0EA}"/>
              </a:ext>
            </a:extLst>
          </p:cNvPr>
          <p:cNvCxnSpPr/>
          <p:nvPr/>
        </p:nvCxnSpPr>
        <p:spPr>
          <a:xfrm>
            <a:off x="6907891" y="2053545"/>
            <a:ext cx="294468" cy="1619553"/>
          </a:xfrm>
          <a:prstGeom prst="line">
            <a:avLst/>
          </a:prstGeom>
          <a:ln>
            <a:solidFill>
              <a:srgbClr val="FF0000"/>
            </a:solidFill>
          </a:ln>
        </p:spPr>
        <p:style>
          <a:lnRef idx="1">
            <a:schemeClr val="accent2"/>
          </a:lnRef>
          <a:fillRef idx="0">
            <a:schemeClr val="accent2"/>
          </a:fillRef>
          <a:effectRef idx="0">
            <a:schemeClr val="accent2"/>
          </a:effectRef>
          <a:fontRef idx="minor">
            <a:schemeClr val="tx1"/>
          </a:fontRef>
        </p:style>
      </p:cxnSp>
      <p:cxnSp>
        <p:nvCxnSpPr>
          <p:cNvPr id="10" name="Straight Connector 9">
            <a:extLst>
              <a:ext uri="{FF2B5EF4-FFF2-40B4-BE49-F238E27FC236}">
                <a16:creationId xmlns:a16="http://schemas.microsoft.com/office/drawing/2014/main" id="{F504604D-D27D-8B4E-8EA9-E7DEDCEFA11B}"/>
              </a:ext>
            </a:extLst>
          </p:cNvPr>
          <p:cNvCxnSpPr/>
          <p:nvPr/>
        </p:nvCxnSpPr>
        <p:spPr>
          <a:xfrm>
            <a:off x="7202359" y="4051010"/>
            <a:ext cx="36000" cy="2016000"/>
          </a:xfrm>
          <a:prstGeom prst="line">
            <a:avLst/>
          </a:prstGeom>
          <a:ln>
            <a:solidFill>
              <a:srgbClr val="FF0000"/>
            </a:solidFill>
          </a:ln>
        </p:spPr>
        <p:style>
          <a:lnRef idx="1">
            <a:schemeClr val="accent2"/>
          </a:lnRef>
          <a:fillRef idx="0">
            <a:schemeClr val="accent2"/>
          </a:fillRef>
          <a:effectRef idx="0">
            <a:schemeClr val="accent2"/>
          </a:effectRef>
          <a:fontRef idx="minor">
            <a:schemeClr val="tx1"/>
          </a:fontRef>
        </p:style>
      </p:cxnSp>
      <p:cxnSp>
        <p:nvCxnSpPr>
          <p:cNvPr id="12" name="Straight Connector 11">
            <a:extLst>
              <a:ext uri="{FF2B5EF4-FFF2-40B4-BE49-F238E27FC236}">
                <a16:creationId xmlns:a16="http://schemas.microsoft.com/office/drawing/2014/main" id="{08EB661C-ECE3-714D-B276-419ED6968652}"/>
              </a:ext>
            </a:extLst>
          </p:cNvPr>
          <p:cNvCxnSpPr>
            <a:cxnSpLocks/>
          </p:cNvCxnSpPr>
          <p:nvPr/>
        </p:nvCxnSpPr>
        <p:spPr>
          <a:xfrm>
            <a:off x="10314709" y="2293749"/>
            <a:ext cx="0" cy="1798649"/>
          </a:xfrm>
          <a:prstGeom prst="line">
            <a:avLst/>
          </a:prstGeom>
          <a:ln>
            <a:solidFill>
              <a:srgbClr val="FFFF00"/>
            </a:solidFill>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3D0D61CF-5706-B54C-84A2-A42B0E3292C7}"/>
              </a:ext>
            </a:extLst>
          </p:cNvPr>
          <p:cNvCxnSpPr>
            <a:cxnSpLocks/>
          </p:cNvCxnSpPr>
          <p:nvPr/>
        </p:nvCxnSpPr>
        <p:spPr>
          <a:xfrm>
            <a:off x="10314709" y="4680488"/>
            <a:ext cx="0" cy="1208868"/>
          </a:xfrm>
          <a:prstGeom prst="line">
            <a:avLst/>
          </a:prstGeom>
          <a:ln>
            <a:solidFill>
              <a:srgbClr val="FFFF0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97686254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36312C-9194-D44D-91E3-AC375C0902A1}"/>
              </a:ext>
            </a:extLst>
          </p:cNvPr>
          <p:cNvSpPr>
            <a:spLocks noGrp="1"/>
          </p:cNvSpPr>
          <p:nvPr>
            <p:ph type="title"/>
          </p:nvPr>
        </p:nvSpPr>
        <p:spPr>
          <a:xfrm>
            <a:off x="371006" y="355098"/>
            <a:ext cx="11449855" cy="760977"/>
          </a:xfrm>
        </p:spPr>
        <p:txBody>
          <a:bodyPr/>
          <a:lstStyle/>
          <a:p>
            <a:r>
              <a:rPr lang="en-US" sz="4400"/>
              <a:t>UNLOADER BRACE OPTIONS FOR KNEE</a:t>
            </a:r>
          </a:p>
        </p:txBody>
      </p:sp>
      <p:sp>
        <p:nvSpPr>
          <p:cNvPr id="3" name="Content Placeholder 2">
            <a:extLst>
              <a:ext uri="{FF2B5EF4-FFF2-40B4-BE49-F238E27FC236}">
                <a16:creationId xmlns:a16="http://schemas.microsoft.com/office/drawing/2014/main" id="{1E8162CF-9387-244E-AA5B-21A32114E877}"/>
              </a:ext>
            </a:extLst>
          </p:cNvPr>
          <p:cNvSpPr>
            <a:spLocks noGrp="1"/>
          </p:cNvSpPr>
          <p:nvPr>
            <p:ph sz="quarter" idx="10"/>
          </p:nvPr>
        </p:nvSpPr>
        <p:spPr/>
        <p:txBody>
          <a:bodyPr/>
          <a:lstStyle/>
          <a:p>
            <a:pPr marL="0" indent="0">
              <a:buNone/>
            </a:pPr>
            <a:r>
              <a:rPr lang="en-US"/>
              <a:t>             BREG                        OSSUR                       OSSKIN</a:t>
            </a:r>
          </a:p>
        </p:txBody>
      </p:sp>
      <p:sp>
        <p:nvSpPr>
          <p:cNvPr id="4" name="Slide Number Placeholder 3">
            <a:extLst>
              <a:ext uri="{FF2B5EF4-FFF2-40B4-BE49-F238E27FC236}">
                <a16:creationId xmlns:a16="http://schemas.microsoft.com/office/drawing/2014/main" id="{4BCDA770-BD74-E745-9829-F754B2322B54}"/>
              </a:ext>
            </a:extLst>
          </p:cNvPr>
          <p:cNvSpPr>
            <a:spLocks noGrp="1"/>
          </p:cNvSpPr>
          <p:nvPr>
            <p:ph type="sldNum" sz="quarter" idx="13"/>
          </p:nvPr>
        </p:nvSpPr>
        <p:spPr/>
        <p:txBody>
          <a:bodyPr/>
          <a:lstStyle/>
          <a:p>
            <a:fld id="{61130C78-B4AB-6843-B818-B4CC8CBE3619}" type="slidenum">
              <a:rPr lang="en-US" smtClean="0"/>
              <a:pPr/>
              <a:t>29</a:t>
            </a:fld>
            <a:endParaRPr lang="en-US"/>
          </a:p>
        </p:txBody>
      </p:sp>
      <p:pic>
        <p:nvPicPr>
          <p:cNvPr id="5" name="Picture 4" descr="Screen Shot 2018-11-14 at 7.56.30 PM.png">
            <a:extLst>
              <a:ext uri="{FF2B5EF4-FFF2-40B4-BE49-F238E27FC236}">
                <a16:creationId xmlns:a16="http://schemas.microsoft.com/office/drawing/2014/main" id="{2D3AFCC5-209B-D94A-BCB0-67E2F6689BA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287678" y="2794349"/>
            <a:ext cx="2197100" cy="3429000"/>
          </a:xfrm>
          <a:prstGeom prst="rect">
            <a:avLst/>
          </a:prstGeom>
        </p:spPr>
      </p:pic>
      <p:pic>
        <p:nvPicPr>
          <p:cNvPr id="6" name="Picture 5" descr="Screen Shot 2018-11-14 at 7.55.14 PM.png">
            <a:extLst>
              <a:ext uri="{FF2B5EF4-FFF2-40B4-BE49-F238E27FC236}">
                <a16:creationId xmlns:a16="http://schemas.microsoft.com/office/drawing/2014/main" id="{8C138F0E-1D55-074B-8239-D6161B3018CD}"/>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663595" y="2579743"/>
            <a:ext cx="2552700" cy="3352800"/>
          </a:xfrm>
          <a:prstGeom prst="rect">
            <a:avLst/>
          </a:prstGeom>
        </p:spPr>
      </p:pic>
      <p:pic>
        <p:nvPicPr>
          <p:cNvPr id="7" name="Picture 6">
            <a:extLst>
              <a:ext uri="{FF2B5EF4-FFF2-40B4-BE49-F238E27FC236}">
                <a16:creationId xmlns:a16="http://schemas.microsoft.com/office/drawing/2014/main" id="{13FC6A8A-A94B-A143-BBF5-8CAA7096C6BF}"/>
              </a:ext>
            </a:extLst>
          </p:cNvPr>
          <p:cNvPicPr>
            <a:picLocks noChangeAspect="1"/>
          </p:cNvPicPr>
          <p:nvPr/>
        </p:nvPicPr>
        <p:blipFill>
          <a:blip r:embed="rId5"/>
          <a:stretch>
            <a:fillRect/>
          </a:stretch>
        </p:blipFill>
        <p:spPr>
          <a:xfrm>
            <a:off x="8395112" y="2540460"/>
            <a:ext cx="1919597" cy="3392083"/>
          </a:xfrm>
          <a:prstGeom prst="rect">
            <a:avLst/>
          </a:prstGeom>
        </p:spPr>
      </p:pic>
    </p:spTree>
    <p:extLst>
      <p:ext uri="{BB962C8B-B14F-4D97-AF65-F5344CB8AC3E}">
        <p14:creationId xmlns:p14="http://schemas.microsoft.com/office/powerpoint/2010/main" val="345295757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961608-DB3E-AC46-A4EF-EF3BB7B685F4}"/>
              </a:ext>
            </a:extLst>
          </p:cNvPr>
          <p:cNvSpPr>
            <a:spLocks noGrp="1"/>
          </p:cNvSpPr>
          <p:nvPr>
            <p:ph type="title"/>
          </p:nvPr>
        </p:nvSpPr>
        <p:spPr>
          <a:xfrm>
            <a:off x="390591" y="210142"/>
            <a:ext cx="11410818" cy="1325563"/>
          </a:xfrm>
        </p:spPr>
        <p:txBody>
          <a:bodyPr/>
          <a:lstStyle/>
          <a:p>
            <a:r>
              <a:rPr lang="en-US"/>
              <a:t>EVEN A SIMPLE KNEE SLEEVE HELPS…</a:t>
            </a:r>
          </a:p>
        </p:txBody>
      </p:sp>
      <p:sp>
        <p:nvSpPr>
          <p:cNvPr id="3" name="Content Placeholder 2">
            <a:extLst>
              <a:ext uri="{FF2B5EF4-FFF2-40B4-BE49-F238E27FC236}">
                <a16:creationId xmlns:a16="http://schemas.microsoft.com/office/drawing/2014/main" id="{0836357C-CD83-824F-889C-B852DBE041E4}"/>
              </a:ext>
            </a:extLst>
          </p:cNvPr>
          <p:cNvSpPr>
            <a:spLocks noGrp="1"/>
          </p:cNvSpPr>
          <p:nvPr>
            <p:ph sz="quarter" idx="10"/>
          </p:nvPr>
        </p:nvSpPr>
        <p:spPr>
          <a:xfrm>
            <a:off x="1123981" y="1690688"/>
            <a:ext cx="5328350" cy="4194175"/>
          </a:xfrm>
        </p:spPr>
        <p:txBody>
          <a:bodyPr/>
          <a:lstStyle/>
          <a:p>
            <a:pPr marL="342900" indent="-342900">
              <a:buFontTx/>
              <a:buChar char="-"/>
            </a:pPr>
            <a:r>
              <a:rPr lang="en-US"/>
              <a:t>Provides some support, warmth</a:t>
            </a:r>
          </a:p>
          <a:p>
            <a:pPr marL="342900" indent="-342900">
              <a:buFontTx/>
              <a:buChar char="-"/>
            </a:pPr>
            <a:r>
              <a:rPr lang="en-US"/>
              <a:t>Compression helps with swelling</a:t>
            </a:r>
          </a:p>
          <a:p>
            <a:pPr marL="342900" indent="-342900">
              <a:buFontTx/>
              <a:buChar char="-"/>
            </a:pPr>
            <a:r>
              <a:rPr lang="en-US"/>
              <a:t>Stimulates the nerve endings in the skin and helps the brain know where the knee is in space which helps with muscle recruitment and feeling of stability and trust in the knee</a:t>
            </a:r>
          </a:p>
          <a:p>
            <a:endParaRPr lang="en-US"/>
          </a:p>
        </p:txBody>
      </p:sp>
      <p:sp>
        <p:nvSpPr>
          <p:cNvPr id="4" name="Slide Number Placeholder 3">
            <a:extLst>
              <a:ext uri="{FF2B5EF4-FFF2-40B4-BE49-F238E27FC236}">
                <a16:creationId xmlns:a16="http://schemas.microsoft.com/office/drawing/2014/main" id="{F9E9E95E-6A0B-8E4A-A0AB-ED8DEC45D4A8}"/>
              </a:ext>
            </a:extLst>
          </p:cNvPr>
          <p:cNvSpPr>
            <a:spLocks noGrp="1"/>
          </p:cNvSpPr>
          <p:nvPr>
            <p:ph type="sldNum" sz="quarter" idx="13"/>
          </p:nvPr>
        </p:nvSpPr>
        <p:spPr/>
        <p:txBody>
          <a:bodyPr/>
          <a:lstStyle/>
          <a:p>
            <a:fld id="{61130C78-B4AB-6843-B818-B4CC8CBE3619}" type="slidenum">
              <a:rPr lang="en-US" smtClean="0"/>
              <a:pPr/>
              <a:t>30</a:t>
            </a:fld>
            <a:endParaRPr lang="en-US"/>
          </a:p>
        </p:txBody>
      </p:sp>
      <p:pic>
        <p:nvPicPr>
          <p:cNvPr id="5" name="Picture 4">
            <a:extLst>
              <a:ext uri="{FF2B5EF4-FFF2-40B4-BE49-F238E27FC236}">
                <a16:creationId xmlns:a16="http://schemas.microsoft.com/office/drawing/2014/main" id="{56529073-954B-5B48-9557-450AE6F1B368}"/>
              </a:ext>
            </a:extLst>
          </p:cNvPr>
          <p:cNvPicPr>
            <a:picLocks noChangeAspect="1"/>
          </p:cNvPicPr>
          <p:nvPr/>
        </p:nvPicPr>
        <p:blipFill>
          <a:blip r:embed="rId3"/>
          <a:stretch>
            <a:fillRect/>
          </a:stretch>
        </p:blipFill>
        <p:spPr>
          <a:xfrm>
            <a:off x="7864451" y="1690688"/>
            <a:ext cx="2271441" cy="2271441"/>
          </a:xfrm>
          <a:prstGeom prst="rect">
            <a:avLst/>
          </a:prstGeom>
        </p:spPr>
      </p:pic>
      <p:pic>
        <p:nvPicPr>
          <p:cNvPr id="6" name="Picture 5">
            <a:extLst>
              <a:ext uri="{FF2B5EF4-FFF2-40B4-BE49-F238E27FC236}">
                <a16:creationId xmlns:a16="http://schemas.microsoft.com/office/drawing/2014/main" id="{E440E038-66B8-974B-9669-08E6932D940D}"/>
              </a:ext>
            </a:extLst>
          </p:cNvPr>
          <p:cNvPicPr>
            <a:picLocks noChangeAspect="1"/>
          </p:cNvPicPr>
          <p:nvPr/>
        </p:nvPicPr>
        <p:blipFill>
          <a:blip r:embed="rId4"/>
          <a:stretch>
            <a:fillRect/>
          </a:stretch>
        </p:blipFill>
        <p:spPr>
          <a:xfrm>
            <a:off x="7525086" y="3962129"/>
            <a:ext cx="2967267" cy="2363402"/>
          </a:xfrm>
          <a:prstGeom prst="rect">
            <a:avLst/>
          </a:prstGeom>
        </p:spPr>
      </p:pic>
    </p:spTree>
    <p:extLst>
      <p:ext uri="{BB962C8B-B14F-4D97-AF65-F5344CB8AC3E}">
        <p14:creationId xmlns:p14="http://schemas.microsoft.com/office/powerpoint/2010/main" val="314712674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C195EE-D522-E54B-9E5E-9FF967CDEF6B}"/>
              </a:ext>
            </a:extLst>
          </p:cNvPr>
          <p:cNvSpPr>
            <a:spLocks noGrp="1"/>
          </p:cNvSpPr>
          <p:nvPr>
            <p:ph type="title"/>
          </p:nvPr>
        </p:nvSpPr>
        <p:spPr/>
        <p:txBody>
          <a:bodyPr/>
          <a:lstStyle/>
          <a:p>
            <a:r>
              <a:rPr lang="en-US"/>
              <a:t>UNLOADER BRACE FOR HIP</a:t>
            </a:r>
          </a:p>
        </p:txBody>
      </p:sp>
      <p:sp>
        <p:nvSpPr>
          <p:cNvPr id="3" name="Content Placeholder 2">
            <a:extLst>
              <a:ext uri="{FF2B5EF4-FFF2-40B4-BE49-F238E27FC236}">
                <a16:creationId xmlns:a16="http://schemas.microsoft.com/office/drawing/2014/main" id="{32F818BA-5A42-3246-8D84-B931785C4ED6}"/>
              </a:ext>
            </a:extLst>
          </p:cNvPr>
          <p:cNvSpPr>
            <a:spLocks noGrp="1"/>
          </p:cNvSpPr>
          <p:nvPr>
            <p:ph sz="quarter" idx="10"/>
          </p:nvPr>
        </p:nvSpPr>
        <p:spPr>
          <a:xfrm>
            <a:off x="390524" y="1856837"/>
            <a:ext cx="11410818" cy="4194175"/>
          </a:xfrm>
        </p:spPr>
        <p:txBody>
          <a:bodyPr/>
          <a:lstStyle/>
          <a:p>
            <a:r>
              <a:rPr lang="en-US"/>
              <a:t> can be for fitted for one side or bilateral arthritic hips</a:t>
            </a:r>
          </a:p>
        </p:txBody>
      </p:sp>
      <p:sp>
        <p:nvSpPr>
          <p:cNvPr id="4" name="Slide Number Placeholder 3">
            <a:extLst>
              <a:ext uri="{FF2B5EF4-FFF2-40B4-BE49-F238E27FC236}">
                <a16:creationId xmlns:a16="http://schemas.microsoft.com/office/drawing/2014/main" id="{86939FF0-C3A2-7642-B103-B9D75D80694D}"/>
              </a:ext>
            </a:extLst>
          </p:cNvPr>
          <p:cNvSpPr>
            <a:spLocks noGrp="1"/>
          </p:cNvSpPr>
          <p:nvPr>
            <p:ph type="sldNum" sz="quarter" idx="13"/>
          </p:nvPr>
        </p:nvSpPr>
        <p:spPr/>
        <p:txBody>
          <a:bodyPr/>
          <a:lstStyle/>
          <a:p>
            <a:fld id="{61130C78-B4AB-6843-B818-B4CC8CBE3619}" type="slidenum">
              <a:rPr lang="en-US" smtClean="0"/>
              <a:pPr/>
              <a:t>31</a:t>
            </a:fld>
            <a:endParaRPr lang="en-US"/>
          </a:p>
        </p:txBody>
      </p:sp>
      <p:pic>
        <p:nvPicPr>
          <p:cNvPr id="5" name="Picture 4" descr="Screen Shot 2018-11-14 at 7.53.51 PM.png">
            <a:extLst>
              <a:ext uri="{FF2B5EF4-FFF2-40B4-BE49-F238E27FC236}">
                <a16:creationId xmlns:a16="http://schemas.microsoft.com/office/drawing/2014/main" id="{938A85BD-B290-9A45-BF3C-61E91271B55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755562" y="2310161"/>
            <a:ext cx="3320852" cy="4497111"/>
          </a:xfrm>
          <a:prstGeom prst="rect">
            <a:avLst/>
          </a:prstGeom>
        </p:spPr>
      </p:pic>
      <p:pic>
        <p:nvPicPr>
          <p:cNvPr id="6" name="Picture 5">
            <a:extLst>
              <a:ext uri="{FF2B5EF4-FFF2-40B4-BE49-F238E27FC236}">
                <a16:creationId xmlns:a16="http://schemas.microsoft.com/office/drawing/2014/main" id="{3B0ED6F0-1362-BE45-897C-49729BCAFFBB}"/>
              </a:ext>
            </a:extLst>
          </p:cNvPr>
          <p:cNvPicPr>
            <a:picLocks noChangeAspect="1"/>
          </p:cNvPicPr>
          <p:nvPr/>
        </p:nvPicPr>
        <p:blipFill>
          <a:blip r:embed="rId4"/>
          <a:stretch>
            <a:fillRect/>
          </a:stretch>
        </p:blipFill>
        <p:spPr>
          <a:xfrm>
            <a:off x="6329609" y="2310161"/>
            <a:ext cx="2498400" cy="4287794"/>
          </a:xfrm>
          <a:prstGeom prst="rect">
            <a:avLst/>
          </a:prstGeom>
        </p:spPr>
      </p:pic>
    </p:spTree>
    <p:extLst>
      <p:ext uri="{BB962C8B-B14F-4D97-AF65-F5344CB8AC3E}">
        <p14:creationId xmlns:p14="http://schemas.microsoft.com/office/powerpoint/2010/main" val="2789487718"/>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162357-36F1-2F4B-969D-044FCE36A9EC}"/>
              </a:ext>
            </a:extLst>
          </p:cNvPr>
          <p:cNvSpPr>
            <a:spLocks noGrp="1"/>
          </p:cNvSpPr>
          <p:nvPr>
            <p:ph type="title"/>
          </p:nvPr>
        </p:nvSpPr>
        <p:spPr>
          <a:xfrm>
            <a:off x="390591" y="365125"/>
            <a:ext cx="11801409" cy="1325563"/>
          </a:xfrm>
        </p:spPr>
        <p:txBody>
          <a:bodyPr/>
          <a:lstStyle/>
          <a:p>
            <a:r>
              <a:rPr lang="en-US"/>
              <a:t>ANKLE, FINGER AND WRIST BRACES</a:t>
            </a:r>
            <a:r>
              <a:rPr lang="mr-IN"/>
              <a:t>…</a:t>
            </a:r>
            <a:endParaRPr lang="en-US"/>
          </a:p>
        </p:txBody>
      </p:sp>
      <p:sp>
        <p:nvSpPr>
          <p:cNvPr id="4" name="Slide Number Placeholder 3">
            <a:extLst>
              <a:ext uri="{FF2B5EF4-FFF2-40B4-BE49-F238E27FC236}">
                <a16:creationId xmlns:a16="http://schemas.microsoft.com/office/drawing/2014/main" id="{31C39D52-06FE-5745-9A9F-A283819D8788}"/>
              </a:ext>
            </a:extLst>
          </p:cNvPr>
          <p:cNvSpPr>
            <a:spLocks noGrp="1"/>
          </p:cNvSpPr>
          <p:nvPr>
            <p:ph type="sldNum" sz="quarter" idx="13"/>
          </p:nvPr>
        </p:nvSpPr>
        <p:spPr/>
        <p:txBody>
          <a:bodyPr/>
          <a:lstStyle/>
          <a:p>
            <a:fld id="{61130C78-B4AB-6843-B818-B4CC8CBE3619}" type="slidenum">
              <a:rPr lang="en-US" smtClean="0"/>
              <a:pPr/>
              <a:t>32</a:t>
            </a:fld>
            <a:endParaRPr lang="en-US"/>
          </a:p>
        </p:txBody>
      </p:sp>
      <p:pic>
        <p:nvPicPr>
          <p:cNvPr id="5" name="Content Placeholder 4" descr="Screen Shot 2018-11-14 at 8.03.11 PM.png">
            <a:extLst>
              <a:ext uri="{FF2B5EF4-FFF2-40B4-BE49-F238E27FC236}">
                <a16:creationId xmlns:a16="http://schemas.microsoft.com/office/drawing/2014/main" id="{9F1ECD2E-577D-3346-AA66-E3F66AF6BD00}"/>
              </a:ext>
            </a:extLst>
          </p:cNvPr>
          <p:cNvPicPr>
            <a:picLocks noGrp="1" noChangeAspect="1"/>
          </p:cNvPicPr>
          <p:nvPr>
            <p:ph sz="quarter" idx="10"/>
          </p:nvPr>
        </p:nvPicPr>
        <p:blipFill>
          <a:blip r:embed="rId3">
            <a:extLst>
              <a:ext uri="{28A0092B-C50C-407E-A947-70E740481C1C}">
                <a14:useLocalDpi xmlns:a14="http://schemas.microsoft.com/office/drawing/2010/main" val="0"/>
              </a:ext>
            </a:extLst>
          </a:blip>
          <a:stretch>
            <a:fillRect/>
          </a:stretch>
        </p:blipFill>
        <p:spPr>
          <a:xfrm>
            <a:off x="1469833" y="2044500"/>
            <a:ext cx="2641600" cy="4051300"/>
          </a:xfrm>
          <a:prstGeom prst="rect">
            <a:avLst/>
          </a:prstGeom>
        </p:spPr>
      </p:pic>
      <p:pic>
        <p:nvPicPr>
          <p:cNvPr id="6" name="Picture 5" descr="Screen Shot 2018-11-14 at 8.02.13 PM.png">
            <a:extLst>
              <a:ext uri="{FF2B5EF4-FFF2-40B4-BE49-F238E27FC236}">
                <a16:creationId xmlns:a16="http://schemas.microsoft.com/office/drawing/2014/main" id="{1C46733F-C548-3F46-A923-28C2828F3D6B}"/>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696451" y="2044500"/>
            <a:ext cx="2342125" cy="4004669"/>
          </a:xfrm>
          <a:prstGeom prst="rect">
            <a:avLst/>
          </a:prstGeom>
        </p:spPr>
      </p:pic>
      <p:pic>
        <p:nvPicPr>
          <p:cNvPr id="7" name="Picture 6" descr="Screen Shot 2018-11-14 at 8.10.01 PM.png">
            <a:extLst>
              <a:ext uri="{FF2B5EF4-FFF2-40B4-BE49-F238E27FC236}">
                <a16:creationId xmlns:a16="http://schemas.microsoft.com/office/drawing/2014/main" id="{3F30345F-234E-E049-B8F1-495DD7D901EE}"/>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896961" y="1780571"/>
            <a:ext cx="2654300" cy="4203700"/>
          </a:xfrm>
          <a:prstGeom prst="rect">
            <a:avLst/>
          </a:prstGeom>
        </p:spPr>
      </p:pic>
      <p:pic>
        <p:nvPicPr>
          <p:cNvPr id="8" name="Picture 7" descr="A close up of a hand&#10;&#10;Description automatically generated">
            <a:extLst>
              <a:ext uri="{FF2B5EF4-FFF2-40B4-BE49-F238E27FC236}">
                <a16:creationId xmlns:a16="http://schemas.microsoft.com/office/drawing/2014/main" id="{174E3FB9-4E8D-1D4A-91D2-80AC1573883F}"/>
              </a:ext>
            </a:extLst>
          </p:cNvPr>
          <p:cNvPicPr>
            <a:picLocks noChangeAspect="1"/>
          </p:cNvPicPr>
          <p:nvPr/>
        </p:nvPicPr>
        <p:blipFill>
          <a:blip r:embed="rId6"/>
          <a:stretch>
            <a:fillRect/>
          </a:stretch>
        </p:blipFill>
        <p:spPr>
          <a:xfrm>
            <a:off x="8265194" y="1869266"/>
            <a:ext cx="2031396" cy="1763862"/>
          </a:xfrm>
          <a:prstGeom prst="rect">
            <a:avLst/>
          </a:prstGeom>
        </p:spPr>
      </p:pic>
      <p:pic>
        <p:nvPicPr>
          <p:cNvPr id="9" name="Picture 8" descr="&#10;&#10;">
            <a:extLst>
              <a:ext uri="{FF2B5EF4-FFF2-40B4-BE49-F238E27FC236}">
                <a16:creationId xmlns:a16="http://schemas.microsoft.com/office/drawing/2014/main" id="{25EB89EA-0DC1-634C-AEEA-441E0E5D61CE}"/>
              </a:ext>
            </a:extLst>
          </p:cNvPr>
          <p:cNvPicPr>
            <a:picLocks noChangeAspect="1"/>
          </p:cNvPicPr>
          <p:nvPr/>
        </p:nvPicPr>
        <p:blipFill>
          <a:blip r:embed="rId7"/>
          <a:stretch>
            <a:fillRect/>
          </a:stretch>
        </p:blipFill>
        <p:spPr>
          <a:xfrm>
            <a:off x="8265194" y="3811706"/>
            <a:ext cx="2003039" cy="1909309"/>
          </a:xfrm>
          <a:prstGeom prst="rect">
            <a:avLst/>
          </a:prstGeom>
        </p:spPr>
      </p:pic>
    </p:spTree>
    <p:extLst>
      <p:ext uri="{BB962C8B-B14F-4D97-AF65-F5344CB8AC3E}">
        <p14:creationId xmlns:p14="http://schemas.microsoft.com/office/powerpoint/2010/main" val="685128437"/>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E1B545-69CA-4347-83DF-2EE831BA03FD}"/>
              </a:ext>
            </a:extLst>
          </p:cNvPr>
          <p:cNvSpPr>
            <a:spLocks noGrp="1"/>
          </p:cNvSpPr>
          <p:nvPr>
            <p:ph type="title"/>
          </p:nvPr>
        </p:nvSpPr>
        <p:spPr/>
        <p:txBody>
          <a:bodyPr/>
          <a:lstStyle/>
          <a:p>
            <a:r>
              <a:rPr lang="en-US"/>
              <a:t>WEIGHT LOSS / MAINTENANCE</a:t>
            </a:r>
          </a:p>
        </p:txBody>
      </p:sp>
      <p:sp>
        <p:nvSpPr>
          <p:cNvPr id="3" name="Content Placeholder 2">
            <a:extLst>
              <a:ext uri="{FF2B5EF4-FFF2-40B4-BE49-F238E27FC236}">
                <a16:creationId xmlns:a16="http://schemas.microsoft.com/office/drawing/2014/main" id="{27E4FBDE-C596-D746-A148-55CA95D83123}"/>
              </a:ext>
            </a:extLst>
          </p:cNvPr>
          <p:cNvSpPr>
            <a:spLocks noGrp="1"/>
          </p:cNvSpPr>
          <p:nvPr>
            <p:ph sz="quarter" idx="10"/>
          </p:nvPr>
        </p:nvSpPr>
        <p:spPr>
          <a:xfrm>
            <a:off x="351487" y="1739864"/>
            <a:ext cx="8275257" cy="4194175"/>
          </a:xfrm>
        </p:spPr>
        <p:txBody>
          <a:bodyPr/>
          <a:lstStyle/>
          <a:p>
            <a:pPr marL="342900" indent="-342900">
              <a:buFont typeface="Arial"/>
              <a:buChar char="•"/>
            </a:pPr>
            <a:r>
              <a:rPr lang="en-US"/>
              <a:t>1/3 adults and children </a:t>
            </a:r>
            <a:r>
              <a:rPr lang="en-US" dirty="0"/>
              <a:t>in Canada are clinically obese</a:t>
            </a:r>
          </a:p>
          <a:p>
            <a:pPr marL="342900" indent="-342900">
              <a:buFont typeface="Arial"/>
              <a:buChar char="•"/>
            </a:pPr>
            <a:r>
              <a:rPr lang="en-US" dirty="0"/>
              <a:t>Average Canadian takes less than 5000 steps a day (sedentary)	</a:t>
            </a:r>
          </a:p>
          <a:p>
            <a:pPr marL="857250" lvl="3" indent="-342900">
              <a:buFont typeface="Arial"/>
              <a:buChar char="•"/>
            </a:pPr>
            <a:r>
              <a:rPr lang="en-US" dirty="0"/>
              <a:t>Goal should be 10 000+ steps a day</a:t>
            </a:r>
          </a:p>
          <a:p>
            <a:pPr lvl="3" indent="0">
              <a:lnSpc>
                <a:spcPct val="50000"/>
              </a:lnSpc>
              <a:buNone/>
            </a:pPr>
            <a:endParaRPr lang="en-US" sz="2200" dirty="0"/>
          </a:p>
          <a:p>
            <a:pPr marL="346075" lvl="1" indent="-342900">
              <a:buFont typeface="Arial"/>
              <a:buChar char="•"/>
            </a:pPr>
            <a:r>
              <a:rPr lang="en-US" sz="2800" b="1" dirty="0"/>
              <a:t>Weight is magnified 3-5x as it goes through the lower limb joints with ambulation</a:t>
            </a:r>
          </a:p>
          <a:p>
            <a:pPr marL="571500" lvl="2" indent="-342900">
              <a:buFont typeface="Arial"/>
              <a:buChar char="•"/>
            </a:pPr>
            <a:r>
              <a:rPr lang="en-US" sz="2400" dirty="0"/>
              <a:t>If you are 10lbs overweight, that is 50 extra pounds being carried on worn-out, painful joints with each step</a:t>
            </a:r>
          </a:p>
          <a:p>
            <a:endParaRPr lang="en-US" dirty="0"/>
          </a:p>
        </p:txBody>
      </p:sp>
      <p:sp>
        <p:nvSpPr>
          <p:cNvPr id="4" name="Slide Number Placeholder 3">
            <a:extLst>
              <a:ext uri="{FF2B5EF4-FFF2-40B4-BE49-F238E27FC236}">
                <a16:creationId xmlns:a16="http://schemas.microsoft.com/office/drawing/2014/main" id="{9E5B0AF1-6548-F94B-A8BF-CCE86AE65C21}"/>
              </a:ext>
            </a:extLst>
          </p:cNvPr>
          <p:cNvSpPr>
            <a:spLocks noGrp="1"/>
          </p:cNvSpPr>
          <p:nvPr>
            <p:ph type="sldNum" sz="quarter" idx="13"/>
          </p:nvPr>
        </p:nvSpPr>
        <p:spPr/>
        <p:txBody>
          <a:bodyPr/>
          <a:lstStyle/>
          <a:p>
            <a:fld id="{61130C78-B4AB-6843-B818-B4CC8CBE3619}" type="slidenum">
              <a:rPr lang="en-US" smtClean="0"/>
              <a:pPr/>
              <a:t>33</a:t>
            </a:fld>
            <a:endParaRPr lang="en-US"/>
          </a:p>
        </p:txBody>
      </p:sp>
      <p:pic>
        <p:nvPicPr>
          <p:cNvPr id="5" name="Picture 4">
            <a:extLst>
              <a:ext uri="{FF2B5EF4-FFF2-40B4-BE49-F238E27FC236}">
                <a16:creationId xmlns:a16="http://schemas.microsoft.com/office/drawing/2014/main" id="{5B7B85BC-B584-FF47-8D42-B51ABF72EC8C}"/>
              </a:ext>
            </a:extLst>
          </p:cNvPr>
          <p:cNvPicPr>
            <a:picLocks noChangeAspect="1"/>
          </p:cNvPicPr>
          <p:nvPr/>
        </p:nvPicPr>
        <p:blipFill>
          <a:blip r:embed="rId3"/>
          <a:stretch>
            <a:fillRect/>
          </a:stretch>
        </p:blipFill>
        <p:spPr>
          <a:xfrm>
            <a:off x="8626744" y="2633662"/>
            <a:ext cx="2857500" cy="2857500"/>
          </a:xfrm>
          <a:prstGeom prst="rect">
            <a:avLst/>
          </a:prstGeom>
        </p:spPr>
      </p:pic>
    </p:spTree>
    <p:extLst>
      <p:ext uri="{BB962C8B-B14F-4D97-AF65-F5344CB8AC3E}">
        <p14:creationId xmlns:p14="http://schemas.microsoft.com/office/powerpoint/2010/main" val="2224942271"/>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772F01-2BFC-9241-82E4-66D4232ABD4A}"/>
              </a:ext>
            </a:extLst>
          </p:cNvPr>
          <p:cNvSpPr>
            <a:spLocks noGrp="1"/>
          </p:cNvSpPr>
          <p:nvPr>
            <p:ph type="title"/>
          </p:nvPr>
        </p:nvSpPr>
        <p:spPr>
          <a:xfrm>
            <a:off x="390590" y="365125"/>
            <a:ext cx="11801409" cy="1325563"/>
          </a:xfrm>
        </p:spPr>
        <p:txBody>
          <a:bodyPr/>
          <a:lstStyle/>
          <a:p>
            <a:r>
              <a:rPr lang="en-US"/>
              <a:t>MOBILITY AIDS: </a:t>
            </a:r>
            <a:r>
              <a:rPr lang="en-US" sz="4000"/>
              <a:t>CANE OR WALKING POLES</a:t>
            </a:r>
          </a:p>
        </p:txBody>
      </p:sp>
      <p:sp>
        <p:nvSpPr>
          <p:cNvPr id="3" name="Content Placeholder 2">
            <a:extLst>
              <a:ext uri="{FF2B5EF4-FFF2-40B4-BE49-F238E27FC236}">
                <a16:creationId xmlns:a16="http://schemas.microsoft.com/office/drawing/2014/main" id="{BC08E2D5-D6BC-E542-A7B0-134C6A2967B5}"/>
              </a:ext>
            </a:extLst>
          </p:cNvPr>
          <p:cNvSpPr>
            <a:spLocks noGrp="1"/>
          </p:cNvSpPr>
          <p:nvPr>
            <p:ph sz="quarter" idx="10"/>
          </p:nvPr>
        </p:nvSpPr>
        <p:spPr>
          <a:xfrm>
            <a:off x="390525" y="2324746"/>
            <a:ext cx="7296634" cy="3834754"/>
          </a:xfrm>
        </p:spPr>
        <p:txBody>
          <a:bodyPr/>
          <a:lstStyle/>
          <a:p>
            <a:r>
              <a:rPr lang="en-US"/>
              <a:t>Can transfer 25% of body weight to the shoulders and off-load the joints</a:t>
            </a:r>
          </a:p>
          <a:p>
            <a:r>
              <a:rPr lang="en-US"/>
              <a:t>Keep a more upright and fluid gait, decreases the altered forces of limping gait </a:t>
            </a:r>
          </a:p>
          <a:p>
            <a:r>
              <a:rPr lang="en-US"/>
              <a:t>Some will feel more stable, more confident with a walker.  Any manner of mobility aid is helpful.</a:t>
            </a:r>
          </a:p>
          <a:p>
            <a:endParaRPr lang="en-US"/>
          </a:p>
        </p:txBody>
      </p:sp>
      <p:sp>
        <p:nvSpPr>
          <p:cNvPr id="4" name="Slide Number Placeholder 3">
            <a:extLst>
              <a:ext uri="{FF2B5EF4-FFF2-40B4-BE49-F238E27FC236}">
                <a16:creationId xmlns:a16="http://schemas.microsoft.com/office/drawing/2014/main" id="{93BCA29D-BF6F-0F4C-BB1C-E6602CFFA9EC}"/>
              </a:ext>
            </a:extLst>
          </p:cNvPr>
          <p:cNvSpPr>
            <a:spLocks noGrp="1"/>
          </p:cNvSpPr>
          <p:nvPr>
            <p:ph type="sldNum" sz="quarter" idx="13"/>
          </p:nvPr>
        </p:nvSpPr>
        <p:spPr/>
        <p:txBody>
          <a:bodyPr/>
          <a:lstStyle/>
          <a:p>
            <a:fld id="{61130C78-B4AB-6843-B818-B4CC8CBE3619}" type="slidenum">
              <a:rPr lang="en-US" smtClean="0"/>
              <a:pPr/>
              <a:t>34</a:t>
            </a:fld>
            <a:endParaRPr lang="en-US"/>
          </a:p>
        </p:txBody>
      </p:sp>
      <p:pic>
        <p:nvPicPr>
          <p:cNvPr id="5" name="Picture 4">
            <a:extLst>
              <a:ext uri="{FF2B5EF4-FFF2-40B4-BE49-F238E27FC236}">
                <a16:creationId xmlns:a16="http://schemas.microsoft.com/office/drawing/2014/main" id="{F2B68DEE-5508-1B40-BE04-82AB6990EF13}"/>
              </a:ext>
            </a:extLst>
          </p:cNvPr>
          <p:cNvPicPr>
            <a:picLocks noChangeAspect="1"/>
          </p:cNvPicPr>
          <p:nvPr/>
        </p:nvPicPr>
        <p:blipFill>
          <a:blip r:embed="rId3"/>
          <a:stretch>
            <a:fillRect/>
          </a:stretch>
        </p:blipFill>
        <p:spPr>
          <a:xfrm>
            <a:off x="8221787" y="2573756"/>
            <a:ext cx="3401941" cy="2548172"/>
          </a:xfrm>
          <a:prstGeom prst="rect">
            <a:avLst/>
          </a:prstGeom>
        </p:spPr>
      </p:pic>
    </p:spTree>
    <p:extLst>
      <p:ext uri="{BB962C8B-B14F-4D97-AF65-F5344CB8AC3E}">
        <p14:creationId xmlns:p14="http://schemas.microsoft.com/office/powerpoint/2010/main" val="923113306"/>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5924EF-5FE4-994E-ADD3-BA39B0FE2777}"/>
              </a:ext>
            </a:extLst>
          </p:cNvPr>
          <p:cNvSpPr>
            <a:spLocks noGrp="1"/>
          </p:cNvSpPr>
          <p:nvPr>
            <p:ph type="title"/>
          </p:nvPr>
        </p:nvSpPr>
        <p:spPr>
          <a:xfrm>
            <a:off x="179309" y="517042"/>
            <a:ext cx="11794210" cy="760977"/>
          </a:xfrm>
        </p:spPr>
        <p:txBody>
          <a:bodyPr/>
          <a:lstStyle/>
          <a:p>
            <a:r>
              <a:rPr lang="en-US" sz="4200"/>
              <a:t>MEDICATION-RELATED TREATMENT OPTIONS</a:t>
            </a:r>
          </a:p>
        </p:txBody>
      </p:sp>
      <p:sp>
        <p:nvSpPr>
          <p:cNvPr id="3" name="Content Placeholder 2">
            <a:extLst>
              <a:ext uri="{FF2B5EF4-FFF2-40B4-BE49-F238E27FC236}">
                <a16:creationId xmlns:a16="http://schemas.microsoft.com/office/drawing/2014/main" id="{05C27DFD-9479-9740-AD3C-B909CC05CA38}"/>
              </a:ext>
            </a:extLst>
          </p:cNvPr>
          <p:cNvSpPr>
            <a:spLocks noGrp="1"/>
          </p:cNvSpPr>
          <p:nvPr>
            <p:ph sz="quarter" idx="10"/>
          </p:nvPr>
        </p:nvSpPr>
        <p:spPr>
          <a:xfrm>
            <a:off x="836908" y="2162175"/>
            <a:ext cx="5656882" cy="4194175"/>
          </a:xfrm>
        </p:spPr>
        <p:txBody>
          <a:bodyPr/>
          <a:lstStyle/>
          <a:p>
            <a:pPr marL="457200" indent="-457200">
              <a:buFont typeface="+mj-lt"/>
              <a:buAutoNum type="arabicPeriod"/>
            </a:pPr>
            <a:r>
              <a:rPr lang="en-US"/>
              <a:t>Medications</a:t>
            </a:r>
          </a:p>
          <a:p>
            <a:pPr marL="685800" lvl="2" indent="-457200">
              <a:lnSpc>
                <a:spcPct val="150000"/>
              </a:lnSpc>
              <a:buFont typeface="+mj-lt"/>
              <a:buAutoNum type="alphaLcParenR"/>
            </a:pPr>
            <a:r>
              <a:rPr lang="en-US"/>
              <a:t>NSAIDs</a:t>
            </a:r>
          </a:p>
          <a:p>
            <a:pPr marL="685800" lvl="2" indent="-457200">
              <a:lnSpc>
                <a:spcPct val="150000"/>
              </a:lnSpc>
              <a:buFont typeface="+mj-lt"/>
              <a:buAutoNum type="alphaLcParenR"/>
            </a:pPr>
            <a:r>
              <a:rPr lang="en-US"/>
              <a:t>COX-II</a:t>
            </a:r>
          </a:p>
          <a:p>
            <a:pPr marL="685800" lvl="2" indent="-457200">
              <a:lnSpc>
                <a:spcPct val="150000"/>
              </a:lnSpc>
              <a:buFont typeface="+mj-lt"/>
              <a:buAutoNum type="alphaLcParenR"/>
            </a:pPr>
            <a:r>
              <a:rPr lang="en-US"/>
              <a:t>Cymbalta</a:t>
            </a:r>
          </a:p>
          <a:p>
            <a:pPr marL="685800" lvl="2" indent="-457200">
              <a:lnSpc>
                <a:spcPct val="100000"/>
              </a:lnSpc>
              <a:buFont typeface="+mj-lt"/>
              <a:buAutoNum type="alphaLcParenR"/>
            </a:pPr>
            <a:r>
              <a:rPr lang="en-US"/>
              <a:t>*Tylenol </a:t>
            </a:r>
            <a:r>
              <a:rPr lang="mr-IN"/>
              <a:t>–</a:t>
            </a:r>
            <a:r>
              <a:rPr lang="en-US"/>
              <a:t> max 1 gm 4x/day       </a:t>
            </a:r>
          </a:p>
          <a:p>
            <a:pPr marL="228600" lvl="2" indent="0">
              <a:lnSpc>
                <a:spcPct val="100000"/>
              </a:lnSpc>
              <a:buNone/>
            </a:pPr>
            <a:r>
              <a:rPr lang="en-US" sz="1600"/>
              <a:t>        (OARSI guidelines vs. your doctor’s              </a:t>
            </a:r>
          </a:p>
          <a:p>
            <a:pPr marL="228600" lvl="2" indent="0">
              <a:lnSpc>
                <a:spcPct val="100000"/>
              </a:lnSpc>
              <a:buNone/>
            </a:pPr>
            <a:r>
              <a:rPr lang="en-US" sz="1600"/>
              <a:t>         recommendations)</a:t>
            </a:r>
          </a:p>
          <a:p>
            <a:endParaRPr lang="en-US"/>
          </a:p>
        </p:txBody>
      </p:sp>
      <p:sp>
        <p:nvSpPr>
          <p:cNvPr id="4" name="Slide Number Placeholder 3">
            <a:extLst>
              <a:ext uri="{FF2B5EF4-FFF2-40B4-BE49-F238E27FC236}">
                <a16:creationId xmlns:a16="http://schemas.microsoft.com/office/drawing/2014/main" id="{958574C8-9CBA-A949-9AE0-58272ECD130F}"/>
              </a:ext>
            </a:extLst>
          </p:cNvPr>
          <p:cNvSpPr>
            <a:spLocks noGrp="1"/>
          </p:cNvSpPr>
          <p:nvPr>
            <p:ph type="sldNum" sz="quarter" idx="13"/>
          </p:nvPr>
        </p:nvSpPr>
        <p:spPr/>
        <p:txBody>
          <a:bodyPr/>
          <a:lstStyle/>
          <a:p>
            <a:fld id="{61130C78-B4AB-6843-B818-B4CC8CBE3619}" type="slidenum">
              <a:rPr lang="en-US" smtClean="0"/>
              <a:pPr/>
              <a:t>35</a:t>
            </a:fld>
            <a:endParaRPr lang="en-US"/>
          </a:p>
        </p:txBody>
      </p:sp>
      <p:pic>
        <p:nvPicPr>
          <p:cNvPr id="5" name="Picture 4">
            <a:extLst>
              <a:ext uri="{FF2B5EF4-FFF2-40B4-BE49-F238E27FC236}">
                <a16:creationId xmlns:a16="http://schemas.microsoft.com/office/drawing/2014/main" id="{F5C49C76-5358-5C49-A3B4-96539F6CF684}"/>
              </a:ext>
            </a:extLst>
          </p:cNvPr>
          <p:cNvPicPr>
            <a:picLocks noChangeAspect="1"/>
          </p:cNvPicPr>
          <p:nvPr/>
        </p:nvPicPr>
        <p:blipFill>
          <a:blip r:embed="rId3"/>
          <a:stretch>
            <a:fillRect/>
          </a:stretch>
        </p:blipFill>
        <p:spPr>
          <a:xfrm>
            <a:off x="6731944" y="2439176"/>
            <a:ext cx="3582765" cy="2375529"/>
          </a:xfrm>
          <a:prstGeom prst="rect">
            <a:avLst/>
          </a:prstGeom>
        </p:spPr>
      </p:pic>
    </p:spTree>
    <p:extLst>
      <p:ext uri="{BB962C8B-B14F-4D97-AF65-F5344CB8AC3E}">
        <p14:creationId xmlns:p14="http://schemas.microsoft.com/office/powerpoint/2010/main" val="945539989"/>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7A5CCE-221A-3F45-B0B6-DCEC69939579}"/>
              </a:ext>
            </a:extLst>
          </p:cNvPr>
          <p:cNvSpPr>
            <a:spLocks noGrp="1"/>
          </p:cNvSpPr>
          <p:nvPr>
            <p:ph type="title"/>
          </p:nvPr>
        </p:nvSpPr>
        <p:spPr>
          <a:xfrm>
            <a:off x="390591" y="365125"/>
            <a:ext cx="11410752" cy="1325563"/>
          </a:xfrm>
        </p:spPr>
        <p:txBody>
          <a:bodyPr>
            <a:normAutofit/>
          </a:bodyPr>
          <a:lstStyle/>
          <a:p>
            <a:r>
              <a:rPr lang="en-US" sz="4000"/>
              <a:t>MEDICATION-RELATED TREATMENT OPTIONS</a:t>
            </a:r>
          </a:p>
        </p:txBody>
      </p:sp>
      <p:sp>
        <p:nvSpPr>
          <p:cNvPr id="3" name="Content Placeholder 2">
            <a:extLst>
              <a:ext uri="{FF2B5EF4-FFF2-40B4-BE49-F238E27FC236}">
                <a16:creationId xmlns:a16="http://schemas.microsoft.com/office/drawing/2014/main" id="{688D14FF-0482-364E-8BF1-93F5AAB698C5}"/>
              </a:ext>
            </a:extLst>
          </p:cNvPr>
          <p:cNvSpPr>
            <a:spLocks noGrp="1"/>
          </p:cNvSpPr>
          <p:nvPr>
            <p:ph sz="quarter" idx="10"/>
          </p:nvPr>
        </p:nvSpPr>
        <p:spPr>
          <a:xfrm>
            <a:off x="390525" y="1965325"/>
            <a:ext cx="6227251" cy="4194175"/>
          </a:xfrm>
        </p:spPr>
        <p:txBody>
          <a:bodyPr/>
          <a:lstStyle/>
          <a:p>
            <a:pPr marL="0" indent="0">
              <a:buNone/>
            </a:pPr>
            <a:r>
              <a:rPr lang="en-US"/>
              <a:t>2. Injections</a:t>
            </a:r>
          </a:p>
          <a:p>
            <a:pPr marL="0" indent="0">
              <a:buNone/>
            </a:pPr>
            <a:r>
              <a:rPr lang="en-US"/>
              <a:t>	a. Hyaluronic Acid (HA) </a:t>
            </a:r>
          </a:p>
          <a:p>
            <a:pPr marL="0" indent="0">
              <a:buNone/>
            </a:pPr>
            <a:r>
              <a:rPr lang="en-US"/>
              <a:t>	b. Steroid (cortisone)</a:t>
            </a:r>
          </a:p>
          <a:p>
            <a:pPr marL="0" indent="0">
              <a:buNone/>
            </a:pPr>
            <a:r>
              <a:rPr lang="en-US"/>
              <a:t>	c. Platelet Rich Plasma (PRP)</a:t>
            </a:r>
          </a:p>
          <a:p>
            <a:pPr marL="0" indent="0">
              <a:buNone/>
            </a:pPr>
            <a:r>
              <a:rPr lang="en-US"/>
              <a:t>	d. Autologous Concentrated 	  	    Protein (ACP) preparations</a:t>
            </a:r>
          </a:p>
          <a:p>
            <a:pPr marL="0" indent="0">
              <a:buNone/>
            </a:pPr>
            <a:endParaRPr lang="en-US"/>
          </a:p>
          <a:p>
            <a:pPr marL="0" indent="0">
              <a:buNone/>
            </a:pPr>
            <a:r>
              <a:rPr lang="en-US"/>
              <a:t>	(e. stem cell)</a:t>
            </a:r>
          </a:p>
          <a:p>
            <a:pPr marL="0" indent="0">
              <a:buNone/>
            </a:pPr>
            <a:endParaRPr lang="en-US"/>
          </a:p>
        </p:txBody>
      </p:sp>
      <p:sp>
        <p:nvSpPr>
          <p:cNvPr id="4" name="Slide Number Placeholder 3">
            <a:extLst>
              <a:ext uri="{FF2B5EF4-FFF2-40B4-BE49-F238E27FC236}">
                <a16:creationId xmlns:a16="http://schemas.microsoft.com/office/drawing/2014/main" id="{63E4AC3E-B73F-CC4C-952E-AD24965E49F6}"/>
              </a:ext>
            </a:extLst>
          </p:cNvPr>
          <p:cNvSpPr>
            <a:spLocks noGrp="1"/>
          </p:cNvSpPr>
          <p:nvPr>
            <p:ph type="sldNum" sz="quarter" idx="13"/>
          </p:nvPr>
        </p:nvSpPr>
        <p:spPr/>
        <p:txBody>
          <a:bodyPr/>
          <a:lstStyle/>
          <a:p>
            <a:fld id="{61130C78-B4AB-6843-B818-B4CC8CBE3619}" type="slidenum">
              <a:rPr lang="en-US" smtClean="0"/>
              <a:pPr/>
              <a:t>36</a:t>
            </a:fld>
            <a:endParaRPr lang="en-US"/>
          </a:p>
        </p:txBody>
      </p:sp>
      <p:pic>
        <p:nvPicPr>
          <p:cNvPr id="5" name="Picture 4">
            <a:extLst>
              <a:ext uri="{FF2B5EF4-FFF2-40B4-BE49-F238E27FC236}">
                <a16:creationId xmlns:a16="http://schemas.microsoft.com/office/drawing/2014/main" id="{C7619C0B-D07F-4943-80D7-D26BB0C1FBE9}"/>
              </a:ext>
            </a:extLst>
          </p:cNvPr>
          <p:cNvPicPr>
            <a:picLocks noChangeAspect="1"/>
          </p:cNvPicPr>
          <p:nvPr/>
        </p:nvPicPr>
        <p:blipFill>
          <a:blip r:embed="rId3"/>
          <a:stretch>
            <a:fillRect/>
          </a:stretch>
        </p:blipFill>
        <p:spPr>
          <a:xfrm>
            <a:off x="6763108" y="2286179"/>
            <a:ext cx="3683000" cy="2857500"/>
          </a:xfrm>
          <a:prstGeom prst="rect">
            <a:avLst/>
          </a:prstGeom>
        </p:spPr>
      </p:pic>
    </p:spTree>
    <p:extLst>
      <p:ext uri="{BB962C8B-B14F-4D97-AF65-F5344CB8AC3E}">
        <p14:creationId xmlns:p14="http://schemas.microsoft.com/office/powerpoint/2010/main" val="1890145011"/>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CA0D21-C76F-0847-A8B8-2D41721D497B}"/>
              </a:ext>
            </a:extLst>
          </p:cNvPr>
          <p:cNvSpPr>
            <a:spLocks noGrp="1"/>
          </p:cNvSpPr>
          <p:nvPr>
            <p:ph type="title"/>
          </p:nvPr>
        </p:nvSpPr>
        <p:spPr/>
        <p:txBody>
          <a:bodyPr/>
          <a:lstStyle/>
          <a:p>
            <a:r>
              <a:rPr lang="en-US"/>
              <a:t>HYALURONIC ACID </a:t>
            </a:r>
          </a:p>
        </p:txBody>
      </p:sp>
      <p:sp>
        <p:nvSpPr>
          <p:cNvPr id="3" name="Content Placeholder 2">
            <a:extLst>
              <a:ext uri="{FF2B5EF4-FFF2-40B4-BE49-F238E27FC236}">
                <a16:creationId xmlns:a16="http://schemas.microsoft.com/office/drawing/2014/main" id="{E8EDE0B7-A532-3146-8C19-F6F86E159E6C}"/>
              </a:ext>
            </a:extLst>
          </p:cNvPr>
          <p:cNvSpPr>
            <a:spLocks noGrp="1"/>
          </p:cNvSpPr>
          <p:nvPr>
            <p:ph sz="quarter" idx="10"/>
          </p:nvPr>
        </p:nvSpPr>
        <p:spPr>
          <a:xfrm>
            <a:off x="390525" y="2386739"/>
            <a:ext cx="7126153" cy="3772761"/>
          </a:xfrm>
        </p:spPr>
        <p:txBody>
          <a:bodyPr/>
          <a:lstStyle/>
          <a:p>
            <a:pPr marL="342900" indent="-342900">
              <a:buFont typeface="Arial"/>
              <a:buChar char="•"/>
            </a:pPr>
            <a:r>
              <a:rPr lang="en-US"/>
              <a:t>a.k.a. HA, </a:t>
            </a:r>
            <a:r>
              <a:rPr lang="en-US" err="1"/>
              <a:t>viscosupplementation</a:t>
            </a:r>
            <a:endParaRPr lang="en-US"/>
          </a:p>
          <a:p>
            <a:pPr marL="342900" indent="-342900">
              <a:buFont typeface="Arial"/>
              <a:buChar char="•"/>
            </a:pPr>
            <a:r>
              <a:rPr lang="en-US"/>
              <a:t>Provides benefit for 6-12 months*</a:t>
            </a:r>
          </a:p>
          <a:p>
            <a:pPr marL="342900" indent="-342900">
              <a:buFont typeface="Arial"/>
              <a:buChar char="•"/>
            </a:pPr>
            <a:r>
              <a:rPr lang="en-US"/>
              <a:t>Can take 3-6 weeks before notice effect</a:t>
            </a:r>
          </a:p>
          <a:p>
            <a:pPr marL="342900" indent="-342900">
              <a:buFont typeface="Arial"/>
              <a:buChar char="•"/>
            </a:pPr>
            <a:r>
              <a:rPr lang="en-US"/>
              <a:t>Most effective if product is high molecular weight and highly cross-linked</a:t>
            </a:r>
          </a:p>
          <a:p>
            <a:endParaRPr lang="en-US"/>
          </a:p>
        </p:txBody>
      </p:sp>
      <p:sp>
        <p:nvSpPr>
          <p:cNvPr id="4" name="Slide Number Placeholder 3">
            <a:extLst>
              <a:ext uri="{FF2B5EF4-FFF2-40B4-BE49-F238E27FC236}">
                <a16:creationId xmlns:a16="http://schemas.microsoft.com/office/drawing/2014/main" id="{DA1CF61D-A36E-DC49-8F4D-F010101FBE45}"/>
              </a:ext>
            </a:extLst>
          </p:cNvPr>
          <p:cNvSpPr>
            <a:spLocks noGrp="1"/>
          </p:cNvSpPr>
          <p:nvPr>
            <p:ph type="sldNum" sz="quarter" idx="13"/>
          </p:nvPr>
        </p:nvSpPr>
        <p:spPr/>
        <p:txBody>
          <a:bodyPr/>
          <a:lstStyle/>
          <a:p>
            <a:fld id="{61130C78-B4AB-6843-B818-B4CC8CBE3619}" type="slidenum">
              <a:rPr lang="en-US" smtClean="0"/>
              <a:pPr/>
              <a:t>37</a:t>
            </a:fld>
            <a:endParaRPr lang="en-US"/>
          </a:p>
        </p:txBody>
      </p:sp>
      <p:pic>
        <p:nvPicPr>
          <p:cNvPr id="6" name="Picture 5">
            <a:extLst>
              <a:ext uri="{FF2B5EF4-FFF2-40B4-BE49-F238E27FC236}">
                <a16:creationId xmlns:a16="http://schemas.microsoft.com/office/drawing/2014/main" id="{2BE05C6A-0C27-CB4C-A872-6E6CC48DC691}"/>
              </a:ext>
            </a:extLst>
          </p:cNvPr>
          <p:cNvPicPr>
            <a:picLocks noChangeAspect="1"/>
          </p:cNvPicPr>
          <p:nvPr/>
        </p:nvPicPr>
        <p:blipFill>
          <a:blip r:embed="rId3"/>
          <a:stretch>
            <a:fillRect/>
          </a:stretch>
        </p:blipFill>
        <p:spPr>
          <a:xfrm>
            <a:off x="7635391" y="2998751"/>
            <a:ext cx="3492500" cy="1676400"/>
          </a:xfrm>
          <a:prstGeom prst="rect">
            <a:avLst/>
          </a:prstGeom>
        </p:spPr>
      </p:pic>
    </p:spTree>
    <p:extLst>
      <p:ext uri="{BB962C8B-B14F-4D97-AF65-F5344CB8AC3E}">
        <p14:creationId xmlns:p14="http://schemas.microsoft.com/office/powerpoint/2010/main" val="1389459619"/>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08DCCA-9290-854C-9401-6F664582D486}"/>
              </a:ext>
            </a:extLst>
          </p:cNvPr>
          <p:cNvSpPr>
            <a:spLocks noGrp="1"/>
          </p:cNvSpPr>
          <p:nvPr>
            <p:ph type="title"/>
          </p:nvPr>
        </p:nvSpPr>
        <p:spPr/>
        <p:txBody>
          <a:bodyPr/>
          <a:lstStyle/>
          <a:p>
            <a:r>
              <a:rPr lang="en-US"/>
              <a:t>STEROID (cortisone injection)</a:t>
            </a:r>
          </a:p>
        </p:txBody>
      </p:sp>
      <p:sp>
        <p:nvSpPr>
          <p:cNvPr id="3" name="Content Placeholder 2">
            <a:extLst>
              <a:ext uri="{FF2B5EF4-FFF2-40B4-BE49-F238E27FC236}">
                <a16:creationId xmlns:a16="http://schemas.microsoft.com/office/drawing/2014/main" id="{2A0B94F1-D1AB-3244-8C55-A668235F368B}"/>
              </a:ext>
            </a:extLst>
          </p:cNvPr>
          <p:cNvSpPr>
            <a:spLocks noGrp="1"/>
          </p:cNvSpPr>
          <p:nvPr>
            <p:ph sz="quarter" idx="10"/>
          </p:nvPr>
        </p:nvSpPr>
        <p:spPr/>
        <p:txBody>
          <a:bodyPr/>
          <a:lstStyle/>
          <a:p>
            <a:pPr marL="342900" indent="-342900">
              <a:buFont typeface="Arial"/>
              <a:buChar char="•"/>
            </a:pPr>
            <a:r>
              <a:rPr lang="en-US"/>
              <a:t>To settle a ‘flare’ of arthritis, settle swelling</a:t>
            </a:r>
          </a:p>
          <a:p>
            <a:pPr marL="342900" indent="-342900">
              <a:buFont typeface="Arial"/>
              <a:buChar char="•"/>
            </a:pPr>
            <a:r>
              <a:rPr lang="en-US"/>
              <a:t>Works quick (2-5 days)</a:t>
            </a:r>
          </a:p>
          <a:p>
            <a:pPr marL="342900" indent="-342900">
              <a:buFont typeface="Arial"/>
              <a:buChar char="•"/>
            </a:pPr>
            <a:r>
              <a:rPr lang="en-US"/>
              <a:t>Won’t create lasting pain relief</a:t>
            </a:r>
          </a:p>
          <a:p>
            <a:pPr marL="342900" indent="-342900">
              <a:buFont typeface="Arial"/>
              <a:buChar char="•"/>
            </a:pPr>
            <a:r>
              <a:rPr lang="en-US"/>
              <a:t>3-4x per year when waiting for joint replacement</a:t>
            </a:r>
          </a:p>
          <a:p>
            <a:endParaRPr lang="en-US"/>
          </a:p>
        </p:txBody>
      </p:sp>
      <p:sp>
        <p:nvSpPr>
          <p:cNvPr id="4" name="Slide Number Placeholder 3">
            <a:extLst>
              <a:ext uri="{FF2B5EF4-FFF2-40B4-BE49-F238E27FC236}">
                <a16:creationId xmlns:a16="http://schemas.microsoft.com/office/drawing/2014/main" id="{90E105FB-78FB-7F47-AD82-4D2BE5ECBB94}"/>
              </a:ext>
            </a:extLst>
          </p:cNvPr>
          <p:cNvSpPr>
            <a:spLocks noGrp="1"/>
          </p:cNvSpPr>
          <p:nvPr>
            <p:ph type="sldNum" sz="quarter" idx="13"/>
          </p:nvPr>
        </p:nvSpPr>
        <p:spPr/>
        <p:txBody>
          <a:bodyPr/>
          <a:lstStyle/>
          <a:p>
            <a:fld id="{61130C78-B4AB-6843-B818-B4CC8CBE3619}" type="slidenum">
              <a:rPr lang="en-US" smtClean="0"/>
              <a:pPr/>
              <a:t>38</a:t>
            </a:fld>
            <a:endParaRPr lang="en-US"/>
          </a:p>
        </p:txBody>
      </p:sp>
    </p:spTree>
    <p:extLst>
      <p:ext uri="{BB962C8B-B14F-4D97-AF65-F5344CB8AC3E}">
        <p14:creationId xmlns:p14="http://schemas.microsoft.com/office/powerpoint/2010/main" val="4100560202"/>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4177C0-E6AE-0348-AFEF-CF3A462C4BCA}"/>
              </a:ext>
            </a:extLst>
          </p:cNvPr>
          <p:cNvSpPr>
            <a:spLocks noGrp="1"/>
          </p:cNvSpPr>
          <p:nvPr>
            <p:ph type="title"/>
          </p:nvPr>
        </p:nvSpPr>
        <p:spPr/>
        <p:txBody>
          <a:bodyPr/>
          <a:lstStyle/>
          <a:p>
            <a:r>
              <a:rPr lang="en-US"/>
              <a:t>PLATELET RICH PLASMA (PRP)</a:t>
            </a:r>
          </a:p>
        </p:txBody>
      </p:sp>
      <p:sp>
        <p:nvSpPr>
          <p:cNvPr id="3" name="Content Placeholder 2">
            <a:extLst>
              <a:ext uri="{FF2B5EF4-FFF2-40B4-BE49-F238E27FC236}">
                <a16:creationId xmlns:a16="http://schemas.microsoft.com/office/drawing/2014/main" id="{FAC7016D-E21D-4448-9582-A58A98C02600}"/>
              </a:ext>
            </a:extLst>
          </p:cNvPr>
          <p:cNvSpPr>
            <a:spLocks noGrp="1"/>
          </p:cNvSpPr>
          <p:nvPr>
            <p:ph sz="quarter" idx="10"/>
          </p:nvPr>
        </p:nvSpPr>
        <p:spPr>
          <a:xfrm>
            <a:off x="1890793" y="1965325"/>
            <a:ext cx="9910549" cy="4194175"/>
          </a:xfrm>
        </p:spPr>
        <p:txBody>
          <a:bodyPr/>
          <a:lstStyle/>
          <a:p>
            <a:pPr marL="342900" indent="-342900">
              <a:buFont typeface="Arial"/>
              <a:buChar char="•"/>
            </a:pPr>
            <a:r>
              <a:rPr lang="en-US"/>
              <a:t>Benefit similar to HA in early OA</a:t>
            </a:r>
          </a:p>
          <a:p>
            <a:pPr marL="342900" indent="-342900">
              <a:buFont typeface="Arial"/>
              <a:buChar char="•"/>
            </a:pPr>
            <a:r>
              <a:rPr lang="en-US"/>
              <a:t>More expensive than HA</a:t>
            </a:r>
          </a:p>
          <a:p>
            <a:pPr marL="342900" indent="-342900">
              <a:buFont typeface="Arial"/>
              <a:buChar char="•"/>
            </a:pPr>
            <a:r>
              <a:rPr lang="en-US"/>
              <a:t>It</a:t>
            </a:r>
            <a:r>
              <a:rPr lang="en-US" i="1"/>
              <a:t> </a:t>
            </a:r>
            <a:r>
              <a:rPr lang="en-US" b="1" i="1"/>
              <a:t>may</a:t>
            </a:r>
            <a:r>
              <a:rPr lang="en-US"/>
              <a:t> alter the biochemistry of arthritis as well as provide pain relief</a:t>
            </a:r>
          </a:p>
          <a:p>
            <a:pPr marL="342900" indent="-342900">
              <a:buFont typeface="Arial"/>
              <a:buChar char="•"/>
            </a:pPr>
            <a:r>
              <a:rPr lang="en-US"/>
              <a:t>Uncertain value in more advanced OA</a:t>
            </a:r>
          </a:p>
          <a:p>
            <a:pPr marL="342900" indent="-342900">
              <a:buFont typeface="Arial"/>
              <a:buChar char="•"/>
            </a:pPr>
            <a:endParaRPr lang="en-US"/>
          </a:p>
          <a:p>
            <a:pPr marL="342900" indent="-342900">
              <a:buFont typeface="Arial"/>
              <a:buChar char="•"/>
            </a:pPr>
            <a:r>
              <a:rPr lang="en-US" err="1"/>
              <a:t>nSTRIDE</a:t>
            </a:r>
            <a:r>
              <a:rPr lang="en-US"/>
              <a:t> and other ACP formulations</a:t>
            </a:r>
            <a:endParaRPr lang="en-US" sz="800"/>
          </a:p>
          <a:p>
            <a:r>
              <a:rPr lang="en-US"/>
              <a:t>Stem cell therapy</a:t>
            </a:r>
            <a:endParaRPr lang="en-CA"/>
          </a:p>
          <a:p>
            <a:pPr marL="1485900" lvl="4" indent="-342900">
              <a:buFont typeface="Arial"/>
              <a:buChar char="•"/>
            </a:pPr>
            <a:r>
              <a:rPr lang="en-CA"/>
              <a:t>Research based, not practically effective</a:t>
            </a:r>
          </a:p>
          <a:p>
            <a:pPr marL="1485900" lvl="4" indent="-342900">
              <a:buFont typeface="Arial"/>
              <a:buChar char="•"/>
            </a:pPr>
            <a:r>
              <a:rPr lang="en-CA" err="1"/>
              <a:t>i</a:t>
            </a:r>
            <a:r>
              <a:rPr lang="en-US"/>
              <a:t>n AB, only in a minor OR/procedure room</a:t>
            </a:r>
          </a:p>
          <a:p>
            <a:endParaRPr lang="en-US"/>
          </a:p>
        </p:txBody>
      </p:sp>
      <p:sp>
        <p:nvSpPr>
          <p:cNvPr id="4" name="Slide Number Placeholder 3">
            <a:extLst>
              <a:ext uri="{FF2B5EF4-FFF2-40B4-BE49-F238E27FC236}">
                <a16:creationId xmlns:a16="http://schemas.microsoft.com/office/drawing/2014/main" id="{98C678CA-9E74-1B4E-A593-A254EECFE213}"/>
              </a:ext>
            </a:extLst>
          </p:cNvPr>
          <p:cNvSpPr>
            <a:spLocks noGrp="1"/>
          </p:cNvSpPr>
          <p:nvPr>
            <p:ph type="sldNum" sz="quarter" idx="13"/>
          </p:nvPr>
        </p:nvSpPr>
        <p:spPr/>
        <p:txBody>
          <a:bodyPr/>
          <a:lstStyle/>
          <a:p>
            <a:fld id="{61130C78-B4AB-6843-B818-B4CC8CBE3619}" type="slidenum">
              <a:rPr lang="en-US" smtClean="0"/>
              <a:pPr/>
              <a:t>39</a:t>
            </a:fld>
            <a:endParaRPr lang="en-US"/>
          </a:p>
        </p:txBody>
      </p:sp>
    </p:spTree>
    <p:extLst>
      <p:ext uri="{BB962C8B-B14F-4D97-AF65-F5344CB8AC3E}">
        <p14:creationId xmlns:p14="http://schemas.microsoft.com/office/powerpoint/2010/main" val="1782973900"/>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813A92-0F60-D445-B6FF-E5B81A501F33}"/>
              </a:ext>
            </a:extLst>
          </p:cNvPr>
          <p:cNvSpPr>
            <a:spLocks noGrp="1"/>
          </p:cNvSpPr>
          <p:nvPr>
            <p:ph type="title"/>
          </p:nvPr>
        </p:nvSpPr>
        <p:spPr>
          <a:xfrm>
            <a:off x="390525" y="143748"/>
            <a:ext cx="11410752" cy="1325563"/>
          </a:xfrm>
        </p:spPr>
        <p:txBody>
          <a:bodyPr/>
          <a:lstStyle/>
          <a:p>
            <a:r>
              <a:rPr lang="en-US"/>
              <a:t>Radiofrequency Ablation of the Geniculate Nerve</a:t>
            </a:r>
          </a:p>
        </p:txBody>
      </p:sp>
      <p:sp>
        <p:nvSpPr>
          <p:cNvPr id="3" name="Content Placeholder 2">
            <a:extLst>
              <a:ext uri="{FF2B5EF4-FFF2-40B4-BE49-F238E27FC236}">
                <a16:creationId xmlns:a16="http://schemas.microsoft.com/office/drawing/2014/main" id="{FF6DEBA3-6687-CB4E-9FC9-49870A814816}"/>
              </a:ext>
            </a:extLst>
          </p:cNvPr>
          <p:cNvSpPr>
            <a:spLocks noGrp="1"/>
          </p:cNvSpPr>
          <p:nvPr>
            <p:ph sz="quarter" idx="10"/>
          </p:nvPr>
        </p:nvSpPr>
        <p:spPr>
          <a:xfrm>
            <a:off x="390525" y="1965325"/>
            <a:ext cx="8071550" cy="4194175"/>
          </a:xfrm>
        </p:spPr>
        <p:txBody>
          <a:bodyPr/>
          <a:lstStyle/>
          <a:p>
            <a:pPr marL="342900" indent="-342900"/>
            <a:r>
              <a:rPr lang="en-US"/>
              <a:t>The geniculate nerve provides sensation to the knee</a:t>
            </a:r>
          </a:p>
          <a:p>
            <a:pPr marL="342900" indent="-342900"/>
            <a:r>
              <a:rPr lang="en-US"/>
              <a:t>Can ‘freeze’ the nerve, with good pain relief may benefit from a simple procedure that ‘burns’ the nerve</a:t>
            </a:r>
          </a:p>
          <a:p>
            <a:pPr marL="342900" indent="-342900"/>
            <a:r>
              <a:rPr lang="en-US"/>
              <a:t>May provide 6-12 months pain relief</a:t>
            </a:r>
          </a:p>
          <a:p>
            <a:pPr marL="342900" indent="-342900"/>
            <a:r>
              <a:rPr lang="en-US"/>
              <a:t>Does not change the underlying OA process</a:t>
            </a:r>
          </a:p>
          <a:p>
            <a:pPr marL="342900" indent="-342900"/>
            <a:r>
              <a:rPr lang="en-US"/>
              <a:t>Is now covered under medical benefits</a:t>
            </a:r>
          </a:p>
          <a:p>
            <a:pPr marL="342900" indent="-342900"/>
            <a:r>
              <a:rPr lang="en-US"/>
              <a:t>Starting to do it at the hip too</a:t>
            </a:r>
          </a:p>
          <a:p>
            <a:endParaRPr lang="en-US"/>
          </a:p>
        </p:txBody>
      </p:sp>
      <p:sp>
        <p:nvSpPr>
          <p:cNvPr id="4" name="Slide Number Placeholder 3">
            <a:extLst>
              <a:ext uri="{FF2B5EF4-FFF2-40B4-BE49-F238E27FC236}">
                <a16:creationId xmlns:a16="http://schemas.microsoft.com/office/drawing/2014/main" id="{BCFC52A2-58E5-E448-B190-BF119633D72B}"/>
              </a:ext>
            </a:extLst>
          </p:cNvPr>
          <p:cNvSpPr>
            <a:spLocks noGrp="1"/>
          </p:cNvSpPr>
          <p:nvPr>
            <p:ph type="sldNum" sz="quarter" idx="13"/>
          </p:nvPr>
        </p:nvSpPr>
        <p:spPr/>
        <p:txBody>
          <a:bodyPr/>
          <a:lstStyle/>
          <a:p>
            <a:fld id="{61130C78-B4AB-6843-B818-B4CC8CBE3619}" type="slidenum">
              <a:rPr lang="en-US" smtClean="0"/>
              <a:pPr/>
              <a:t>40</a:t>
            </a:fld>
            <a:endParaRPr lang="en-US"/>
          </a:p>
        </p:txBody>
      </p:sp>
      <p:pic>
        <p:nvPicPr>
          <p:cNvPr id="5" name="Picture 4" descr="A picture containing indoor, table, cup, sitting&#10;&#10;Description automatically generated">
            <a:extLst>
              <a:ext uri="{FF2B5EF4-FFF2-40B4-BE49-F238E27FC236}">
                <a16:creationId xmlns:a16="http://schemas.microsoft.com/office/drawing/2014/main" id="{B6A4444E-C6A6-9D48-82FB-CF93393E8D07}"/>
              </a:ext>
            </a:extLst>
          </p:cNvPr>
          <p:cNvPicPr>
            <a:picLocks noChangeAspect="1"/>
          </p:cNvPicPr>
          <p:nvPr/>
        </p:nvPicPr>
        <p:blipFill>
          <a:blip r:embed="rId3"/>
          <a:stretch>
            <a:fillRect/>
          </a:stretch>
        </p:blipFill>
        <p:spPr>
          <a:xfrm flipH="1">
            <a:off x="8998519" y="2186701"/>
            <a:ext cx="1816363" cy="3673635"/>
          </a:xfrm>
          <a:prstGeom prst="rect">
            <a:avLst/>
          </a:prstGeom>
        </p:spPr>
      </p:pic>
    </p:spTree>
    <p:extLst>
      <p:ext uri="{BB962C8B-B14F-4D97-AF65-F5344CB8AC3E}">
        <p14:creationId xmlns:p14="http://schemas.microsoft.com/office/powerpoint/2010/main" val="1984984055"/>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91D685-F631-7D47-B844-AE68B9AB05D4}"/>
              </a:ext>
            </a:extLst>
          </p:cNvPr>
          <p:cNvSpPr>
            <a:spLocks noGrp="1"/>
          </p:cNvSpPr>
          <p:nvPr>
            <p:ph type="title"/>
          </p:nvPr>
        </p:nvSpPr>
        <p:spPr>
          <a:xfrm>
            <a:off x="351554" y="253416"/>
            <a:ext cx="11449855" cy="760977"/>
          </a:xfrm>
        </p:spPr>
        <p:txBody>
          <a:bodyPr/>
          <a:lstStyle/>
          <a:p>
            <a:r>
              <a:rPr lang="en-US" sz="4000"/>
              <a:t>ALTERNATIVE MEDICINE  and UNPROVEN THERAPIES</a:t>
            </a:r>
          </a:p>
        </p:txBody>
      </p:sp>
      <p:sp>
        <p:nvSpPr>
          <p:cNvPr id="3" name="Content Placeholder 2">
            <a:extLst>
              <a:ext uri="{FF2B5EF4-FFF2-40B4-BE49-F238E27FC236}">
                <a16:creationId xmlns:a16="http://schemas.microsoft.com/office/drawing/2014/main" id="{A2FF19A8-28AA-F74B-A5BD-BF3DD7D2270F}"/>
              </a:ext>
            </a:extLst>
          </p:cNvPr>
          <p:cNvSpPr>
            <a:spLocks noGrp="1"/>
          </p:cNvSpPr>
          <p:nvPr>
            <p:ph sz="quarter" idx="10"/>
          </p:nvPr>
        </p:nvSpPr>
        <p:spPr>
          <a:xfrm>
            <a:off x="390525" y="1965325"/>
            <a:ext cx="6211753" cy="4194175"/>
          </a:xfrm>
        </p:spPr>
        <p:txBody>
          <a:bodyPr/>
          <a:lstStyle/>
          <a:p>
            <a:pPr marL="342900" indent="-342900">
              <a:buFont typeface="Arial"/>
              <a:buChar char="•"/>
            </a:pPr>
            <a:r>
              <a:rPr lang="en-US"/>
              <a:t>Only if treatment is affordable and doesn’t create financial burden as not scientifically proven to be beneficial, but some do gain relief:</a:t>
            </a:r>
          </a:p>
          <a:p>
            <a:pPr marL="342900" indent="-342900">
              <a:buFont typeface="Arial"/>
              <a:buChar char="•"/>
            </a:pPr>
            <a:r>
              <a:rPr lang="en-US"/>
              <a:t>Acupuncture </a:t>
            </a:r>
          </a:p>
          <a:p>
            <a:pPr marL="342900" indent="-342900">
              <a:buFont typeface="Arial"/>
              <a:buChar char="•"/>
            </a:pPr>
            <a:r>
              <a:rPr lang="en-US"/>
              <a:t>Massage </a:t>
            </a:r>
          </a:p>
          <a:p>
            <a:pPr marL="342900" indent="-342900">
              <a:buFont typeface="Arial"/>
              <a:buChar char="•"/>
            </a:pPr>
            <a:r>
              <a:rPr lang="en-US"/>
              <a:t>Glucosamine &amp; Chondroitin Sulfate </a:t>
            </a:r>
          </a:p>
          <a:p>
            <a:endParaRPr lang="en-US"/>
          </a:p>
        </p:txBody>
      </p:sp>
      <p:sp>
        <p:nvSpPr>
          <p:cNvPr id="4" name="Slide Number Placeholder 3">
            <a:extLst>
              <a:ext uri="{FF2B5EF4-FFF2-40B4-BE49-F238E27FC236}">
                <a16:creationId xmlns:a16="http://schemas.microsoft.com/office/drawing/2014/main" id="{1D18E1E4-F9CA-F142-8FCF-C09A8D474FD9}"/>
              </a:ext>
            </a:extLst>
          </p:cNvPr>
          <p:cNvSpPr>
            <a:spLocks noGrp="1"/>
          </p:cNvSpPr>
          <p:nvPr>
            <p:ph type="sldNum" sz="quarter" idx="13"/>
          </p:nvPr>
        </p:nvSpPr>
        <p:spPr/>
        <p:txBody>
          <a:bodyPr/>
          <a:lstStyle/>
          <a:p>
            <a:fld id="{61130C78-B4AB-6843-B818-B4CC8CBE3619}" type="slidenum">
              <a:rPr lang="en-US" smtClean="0"/>
              <a:pPr/>
              <a:t>41</a:t>
            </a:fld>
            <a:endParaRPr lang="en-US"/>
          </a:p>
        </p:txBody>
      </p:sp>
      <p:pic>
        <p:nvPicPr>
          <p:cNvPr id="5" name="Picture 4">
            <a:extLst>
              <a:ext uri="{FF2B5EF4-FFF2-40B4-BE49-F238E27FC236}">
                <a16:creationId xmlns:a16="http://schemas.microsoft.com/office/drawing/2014/main" id="{6718917D-18A2-2F42-BC9C-70F5C0FC8CE5}"/>
              </a:ext>
            </a:extLst>
          </p:cNvPr>
          <p:cNvPicPr>
            <a:picLocks noChangeAspect="1"/>
          </p:cNvPicPr>
          <p:nvPr/>
        </p:nvPicPr>
        <p:blipFill>
          <a:blip r:embed="rId3"/>
          <a:stretch>
            <a:fillRect/>
          </a:stretch>
        </p:blipFill>
        <p:spPr>
          <a:xfrm>
            <a:off x="7660628" y="2562995"/>
            <a:ext cx="3699630" cy="2461935"/>
          </a:xfrm>
          <a:prstGeom prst="rect">
            <a:avLst/>
          </a:prstGeom>
        </p:spPr>
      </p:pic>
    </p:spTree>
    <p:extLst>
      <p:ext uri="{BB962C8B-B14F-4D97-AF65-F5344CB8AC3E}">
        <p14:creationId xmlns:p14="http://schemas.microsoft.com/office/powerpoint/2010/main" val="3300238849"/>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D12285-C9DF-1A48-9F4A-EE68854A9FE2}"/>
              </a:ext>
            </a:extLst>
          </p:cNvPr>
          <p:cNvSpPr>
            <a:spLocks noGrp="1"/>
          </p:cNvSpPr>
          <p:nvPr>
            <p:ph type="title"/>
          </p:nvPr>
        </p:nvSpPr>
        <p:spPr>
          <a:xfrm>
            <a:off x="390591" y="148148"/>
            <a:ext cx="11410752" cy="1325563"/>
          </a:xfrm>
        </p:spPr>
        <p:txBody>
          <a:bodyPr/>
          <a:lstStyle/>
          <a:p>
            <a:r>
              <a:rPr lang="en-US"/>
              <a:t>CANNABIS </a:t>
            </a:r>
            <a:r>
              <a:rPr lang="mr-IN"/>
              <a:t>–</a:t>
            </a:r>
            <a:r>
              <a:rPr lang="en-US"/>
              <a:t> </a:t>
            </a:r>
            <a:r>
              <a:rPr lang="en-US" b="0"/>
              <a:t>medical marijuana, smoked or vaped pot, edibles, oil, </a:t>
            </a:r>
            <a:r>
              <a:rPr lang="en-US" b="0" err="1"/>
              <a:t>etc</a:t>
            </a:r>
            <a:r>
              <a:rPr lang="mr-IN" b="0"/>
              <a:t>…</a:t>
            </a:r>
            <a:endParaRPr lang="en-US"/>
          </a:p>
        </p:txBody>
      </p:sp>
      <p:sp>
        <p:nvSpPr>
          <p:cNvPr id="3" name="Content Placeholder 2">
            <a:extLst>
              <a:ext uri="{FF2B5EF4-FFF2-40B4-BE49-F238E27FC236}">
                <a16:creationId xmlns:a16="http://schemas.microsoft.com/office/drawing/2014/main" id="{456D5E24-181E-F24A-A425-3823BF463D1D}"/>
              </a:ext>
            </a:extLst>
          </p:cNvPr>
          <p:cNvSpPr>
            <a:spLocks noGrp="1"/>
          </p:cNvSpPr>
          <p:nvPr>
            <p:ph sz="quarter" idx="10"/>
          </p:nvPr>
        </p:nvSpPr>
        <p:spPr/>
        <p:txBody>
          <a:bodyPr/>
          <a:lstStyle/>
          <a:p>
            <a:pPr marL="342900" indent="-342900">
              <a:buFontTx/>
              <a:buChar char="-"/>
            </a:pPr>
            <a:r>
              <a:rPr lang="en-US" sz="2400"/>
              <a:t>July 2013: Canada approved the use of marijuana </a:t>
            </a:r>
            <a:r>
              <a:rPr lang="en-CA" sz="2400"/>
              <a:t>on the basis of a legal determination of the right to use, </a:t>
            </a:r>
            <a:r>
              <a:rPr lang="en-CA" sz="2400" u="sng"/>
              <a:t>NOT</a:t>
            </a:r>
            <a:r>
              <a:rPr lang="en-CA" sz="2400"/>
              <a:t> based on medical knowledge of efficacy or safety of the substance</a:t>
            </a:r>
          </a:p>
          <a:p>
            <a:pPr marL="342900" indent="-342900">
              <a:buFont typeface="Arial"/>
              <a:buChar char="•"/>
            </a:pPr>
            <a:r>
              <a:rPr lang="en-US" sz="2400"/>
              <a:t>Marijuana and cannabis are the common names for a plant that contains over 100 psycho-active compounds, most importantly:</a:t>
            </a:r>
          </a:p>
          <a:p>
            <a:pPr marL="857250" lvl="3" indent="-342900">
              <a:buFont typeface="Arial"/>
              <a:buChar char="•"/>
            </a:pPr>
            <a:r>
              <a:rPr lang="en-US" sz="2400"/>
              <a:t>Delta-9 tetrahydrocannabinol (</a:t>
            </a:r>
            <a:r>
              <a:rPr lang="en-US" sz="2400" b="1"/>
              <a:t>THC</a:t>
            </a:r>
            <a:r>
              <a:rPr lang="en-US" sz="2400"/>
              <a:t>)</a:t>
            </a:r>
          </a:p>
          <a:p>
            <a:pPr marL="857250" lvl="3" indent="-342900">
              <a:buFont typeface="Arial"/>
              <a:buChar char="•"/>
            </a:pPr>
            <a:r>
              <a:rPr lang="en-US" sz="2400"/>
              <a:t>Cannabidiol (</a:t>
            </a:r>
            <a:r>
              <a:rPr lang="en-US" sz="2400" b="1"/>
              <a:t>CBD</a:t>
            </a:r>
            <a:r>
              <a:rPr lang="en-US" sz="2400"/>
              <a:t>)</a:t>
            </a:r>
          </a:p>
          <a:p>
            <a:pPr marL="346075" lvl="1" indent="-342900">
              <a:buFont typeface="Arial"/>
              <a:buChar char="•"/>
            </a:pPr>
            <a:endParaRPr lang="en-CA"/>
          </a:p>
          <a:p>
            <a:pPr marL="346075" lvl="1" indent="-342900">
              <a:buFont typeface="Arial"/>
              <a:buChar char="•"/>
            </a:pPr>
            <a:r>
              <a:rPr lang="en-CA"/>
              <a:t>Health Canada: “</a:t>
            </a:r>
            <a:r>
              <a:rPr lang="en-CA" b="1"/>
              <a:t>there is no scientifically defined dose of cannabis for any medical condition.”</a:t>
            </a:r>
            <a:r>
              <a:rPr lang="en-US"/>
              <a:t> </a:t>
            </a:r>
            <a:endParaRPr lang="en-US" i="1"/>
          </a:p>
          <a:p>
            <a:pPr marL="346075" lvl="1" indent="-342900">
              <a:buFont typeface="Arial"/>
              <a:buChar char="•"/>
            </a:pPr>
            <a:r>
              <a:rPr lang="en-US" b="1">
                <a:solidFill>
                  <a:srgbClr val="FF0000"/>
                </a:solidFill>
              </a:rPr>
              <a:t>Cannabis is NOT considered a safe or effective drug</a:t>
            </a:r>
          </a:p>
          <a:p>
            <a:endParaRPr lang="en-US"/>
          </a:p>
        </p:txBody>
      </p:sp>
      <p:sp>
        <p:nvSpPr>
          <p:cNvPr id="4" name="Slide Number Placeholder 3">
            <a:extLst>
              <a:ext uri="{FF2B5EF4-FFF2-40B4-BE49-F238E27FC236}">
                <a16:creationId xmlns:a16="http://schemas.microsoft.com/office/drawing/2014/main" id="{1D4A61CF-E5F9-6943-AF36-44705F77C3B5}"/>
              </a:ext>
            </a:extLst>
          </p:cNvPr>
          <p:cNvSpPr>
            <a:spLocks noGrp="1"/>
          </p:cNvSpPr>
          <p:nvPr>
            <p:ph type="sldNum" sz="quarter" idx="13"/>
          </p:nvPr>
        </p:nvSpPr>
        <p:spPr/>
        <p:txBody>
          <a:bodyPr/>
          <a:lstStyle/>
          <a:p>
            <a:fld id="{61130C78-B4AB-6843-B818-B4CC8CBE3619}" type="slidenum">
              <a:rPr lang="en-US" smtClean="0"/>
              <a:pPr/>
              <a:t>42</a:t>
            </a:fld>
            <a:endParaRPr lang="en-US"/>
          </a:p>
        </p:txBody>
      </p:sp>
    </p:spTree>
    <p:extLst>
      <p:ext uri="{BB962C8B-B14F-4D97-AF65-F5344CB8AC3E}">
        <p14:creationId xmlns:p14="http://schemas.microsoft.com/office/powerpoint/2010/main" val="1148064466"/>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360EDA-7487-7747-9B4B-24F7F228F4F4}"/>
              </a:ext>
            </a:extLst>
          </p:cNvPr>
          <p:cNvSpPr>
            <a:spLocks noGrp="1"/>
          </p:cNvSpPr>
          <p:nvPr>
            <p:ph type="title"/>
          </p:nvPr>
        </p:nvSpPr>
        <p:spPr/>
        <p:txBody>
          <a:bodyPr/>
          <a:lstStyle/>
          <a:p>
            <a:r>
              <a:rPr lang="en-US"/>
              <a:t>CANNABIS </a:t>
            </a:r>
            <a:r>
              <a:rPr lang="en-US" err="1"/>
              <a:t>con’t</a:t>
            </a:r>
            <a:r>
              <a:rPr lang="en-US"/>
              <a:t> </a:t>
            </a:r>
            <a:r>
              <a:rPr lang="mr-IN"/>
              <a:t>…</a:t>
            </a:r>
            <a:r>
              <a:rPr lang="en-CA"/>
              <a:t>.</a:t>
            </a:r>
            <a:endParaRPr lang="en-US"/>
          </a:p>
        </p:txBody>
      </p:sp>
      <p:sp>
        <p:nvSpPr>
          <p:cNvPr id="3" name="Content Placeholder 2">
            <a:extLst>
              <a:ext uri="{FF2B5EF4-FFF2-40B4-BE49-F238E27FC236}">
                <a16:creationId xmlns:a16="http://schemas.microsoft.com/office/drawing/2014/main" id="{52442BF7-7C1A-1448-B8E5-17AD948ABAFE}"/>
              </a:ext>
            </a:extLst>
          </p:cNvPr>
          <p:cNvSpPr>
            <a:spLocks noGrp="1"/>
          </p:cNvSpPr>
          <p:nvPr>
            <p:ph sz="quarter" idx="10"/>
          </p:nvPr>
        </p:nvSpPr>
        <p:spPr/>
        <p:txBody>
          <a:bodyPr/>
          <a:lstStyle/>
          <a:p>
            <a:pPr marL="342900" indent="-342900">
              <a:buFontTx/>
              <a:buChar char="-"/>
            </a:pPr>
            <a:r>
              <a:rPr lang="en-US"/>
              <a:t>The risks far outweigh any benefits</a:t>
            </a:r>
          </a:p>
          <a:p>
            <a:pPr marL="857250" lvl="3" indent="-342900">
              <a:buFontTx/>
              <a:buChar char="-"/>
            </a:pPr>
            <a:r>
              <a:rPr lang="en-US"/>
              <a:t>In 2018, the first very well designed, large,  4-year prospective study of </a:t>
            </a:r>
            <a:r>
              <a:rPr lang="en-US" b="1"/>
              <a:t>non-cancer pain</a:t>
            </a:r>
            <a:r>
              <a:rPr lang="en-US"/>
              <a:t> treated with marijuana products was published:</a:t>
            </a:r>
          </a:p>
          <a:p>
            <a:pPr marL="1090613" lvl="4" indent="-342900">
              <a:buFontTx/>
              <a:buChar char="-"/>
            </a:pPr>
            <a:r>
              <a:rPr lang="en-US"/>
              <a:t>Number Needed to Treat= 24</a:t>
            </a:r>
          </a:p>
          <a:p>
            <a:pPr marL="1090613" lvl="4" indent="-342900">
              <a:buFontTx/>
              <a:buChar char="-"/>
            </a:pPr>
            <a:r>
              <a:rPr lang="en-US"/>
              <a:t>Number Needed to Harm = 6</a:t>
            </a:r>
          </a:p>
          <a:p>
            <a:pPr marL="857250" lvl="3" indent="-342900">
              <a:buFontTx/>
              <a:buChar char="-"/>
            </a:pPr>
            <a:r>
              <a:rPr lang="en-US" b="1" u="sng"/>
              <a:t>Findings identified that people who used cannabis had greater pain and lower self-efficacy in managing pain</a:t>
            </a:r>
          </a:p>
          <a:p>
            <a:pPr marL="342900" indent="-342900">
              <a:buFontTx/>
              <a:buChar char="-"/>
            </a:pPr>
            <a:r>
              <a:rPr lang="en-US"/>
              <a:t>EVERY provincial medical College in Canada has reviewed medical marijuana</a:t>
            </a:r>
          </a:p>
          <a:p>
            <a:pPr marL="571500" lvl="2" indent="-342900">
              <a:buFontTx/>
              <a:buChar char="-"/>
            </a:pPr>
            <a:r>
              <a:rPr lang="en-US" sz="2800" b="1">
                <a:solidFill>
                  <a:srgbClr val="FF0000"/>
                </a:solidFill>
              </a:rPr>
              <a:t>The consistency of literature identifies a lack of benefit for use of cannabinoids/marijuana</a:t>
            </a:r>
          </a:p>
          <a:p>
            <a:endParaRPr lang="en-US"/>
          </a:p>
        </p:txBody>
      </p:sp>
      <p:sp>
        <p:nvSpPr>
          <p:cNvPr id="4" name="Slide Number Placeholder 3">
            <a:extLst>
              <a:ext uri="{FF2B5EF4-FFF2-40B4-BE49-F238E27FC236}">
                <a16:creationId xmlns:a16="http://schemas.microsoft.com/office/drawing/2014/main" id="{03BD1286-4863-8E4A-8991-71AC1A536439}"/>
              </a:ext>
            </a:extLst>
          </p:cNvPr>
          <p:cNvSpPr>
            <a:spLocks noGrp="1"/>
          </p:cNvSpPr>
          <p:nvPr>
            <p:ph type="sldNum" sz="quarter" idx="13"/>
          </p:nvPr>
        </p:nvSpPr>
        <p:spPr/>
        <p:txBody>
          <a:bodyPr/>
          <a:lstStyle/>
          <a:p>
            <a:fld id="{61130C78-B4AB-6843-B818-B4CC8CBE3619}" type="slidenum">
              <a:rPr lang="en-US" smtClean="0"/>
              <a:pPr/>
              <a:t>43</a:t>
            </a:fld>
            <a:endParaRPr lang="en-US"/>
          </a:p>
        </p:txBody>
      </p:sp>
    </p:spTree>
    <p:extLst>
      <p:ext uri="{BB962C8B-B14F-4D97-AF65-F5344CB8AC3E}">
        <p14:creationId xmlns:p14="http://schemas.microsoft.com/office/powerpoint/2010/main" val="1490382357"/>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7DAB91-F332-9C40-B401-E8BCACD3F719}"/>
              </a:ext>
            </a:extLst>
          </p:cNvPr>
          <p:cNvSpPr>
            <a:spLocks noGrp="1"/>
          </p:cNvSpPr>
          <p:nvPr>
            <p:ph type="title"/>
          </p:nvPr>
        </p:nvSpPr>
        <p:spPr>
          <a:xfrm>
            <a:off x="390525" y="303131"/>
            <a:ext cx="11543104" cy="1325563"/>
          </a:xfrm>
        </p:spPr>
        <p:txBody>
          <a:bodyPr>
            <a:normAutofit/>
          </a:bodyPr>
          <a:lstStyle/>
          <a:p>
            <a:r>
              <a:rPr lang="en-US" sz="4000" dirty="0"/>
              <a:t>THE RIGHT TREATMENT AT THE RIGHT TIME</a:t>
            </a:r>
          </a:p>
        </p:txBody>
      </p:sp>
      <p:sp>
        <p:nvSpPr>
          <p:cNvPr id="3" name="Content Placeholder 2">
            <a:extLst>
              <a:ext uri="{FF2B5EF4-FFF2-40B4-BE49-F238E27FC236}">
                <a16:creationId xmlns:a16="http://schemas.microsoft.com/office/drawing/2014/main" id="{62CA42CA-2ED4-EA4D-8EF7-CE66D2D724FD}"/>
              </a:ext>
            </a:extLst>
          </p:cNvPr>
          <p:cNvSpPr>
            <a:spLocks noGrp="1"/>
          </p:cNvSpPr>
          <p:nvPr>
            <p:ph sz="quarter" idx="10"/>
          </p:nvPr>
        </p:nvSpPr>
        <p:spPr/>
        <p:txBody>
          <a:bodyPr/>
          <a:lstStyle/>
          <a:p>
            <a:pPr algn="just"/>
            <a:r>
              <a:rPr lang="en-US" sz="2400" dirty="0"/>
              <a:t>After this education session:</a:t>
            </a:r>
          </a:p>
          <a:p>
            <a:pPr marL="800100" lvl="3" indent="-285750" algn="just"/>
            <a:r>
              <a:rPr lang="en-US" sz="2400" dirty="0"/>
              <a:t>take some time to consider what you have done to manage your arthritis,</a:t>
            </a:r>
          </a:p>
          <a:p>
            <a:pPr marL="800100" lvl="3" indent="-285750" algn="just"/>
            <a:r>
              <a:rPr lang="en-US" sz="2400" dirty="0"/>
              <a:t>consider what more you can/want to do to help control your pain and improve your function,</a:t>
            </a:r>
          </a:p>
          <a:p>
            <a:pPr marL="800100" lvl="3" indent="-285750" algn="just"/>
            <a:r>
              <a:rPr lang="en-US" sz="2400" b="1" dirty="0"/>
              <a:t>follow up with your family doctor to discuss and implement your choices for managing your OA</a:t>
            </a:r>
            <a:endParaRPr lang="en-US" dirty="0"/>
          </a:p>
          <a:p>
            <a:pPr marL="0" indent="0">
              <a:buNone/>
            </a:pPr>
            <a:endParaRPr lang="en-US" dirty="0"/>
          </a:p>
        </p:txBody>
      </p:sp>
      <p:sp>
        <p:nvSpPr>
          <p:cNvPr id="4" name="Slide Number Placeholder 3">
            <a:extLst>
              <a:ext uri="{FF2B5EF4-FFF2-40B4-BE49-F238E27FC236}">
                <a16:creationId xmlns:a16="http://schemas.microsoft.com/office/drawing/2014/main" id="{B3B20BB0-3AF5-DD43-A6AD-DF6F0CCB4180}"/>
              </a:ext>
            </a:extLst>
          </p:cNvPr>
          <p:cNvSpPr>
            <a:spLocks noGrp="1"/>
          </p:cNvSpPr>
          <p:nvPr>
            <p:ph type="sldNum" sz="quarter" idx="13"/>
          </p:nvPr>
        </p:nvSpPr>
        <p:spPr/>
        <p:txBody>
          <a:bodyPr/>
          <a:lstStyle/>
          <a:p>
            <a:fld id="{61130C78-B4AB-6843-B818-B4CC8CBE3619}" type="slidenum">
              <a:rPr lang="en-US" smtClean="0"/>
              <a:pPr/>
              <a:t>44</a:t>
            </a:fld>
            <a:endParaRPr lang="en-US" dirty="0"/>
          </a:p>
        </p:txBody>
      </p:sp>
    </p:spTree>
    <p:extLst>
      <p:ext uri="{BB962C8B-B14F-4D97-AF65-F5344CB8AC3E}">
        <p14:creationId xmlns:p14="http://schemas.microsoft.com/office/powerpoint/2010/main" val="600628912"/>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757340-8DEE-7A40-9730-243ECCAF7D7D}"/>
              </a:ext>
            </a:extLst>
          </p:cNvPr>
          <p:cNvSpPr>
            <a:spLocks noGrp="1"/>
          </p:cNvSpPr>
          <p:nvPr>
            <p:ph type="title"/>
          </p:nvPr>
        </p:nvSpPr>
        <p:spPr/>
        <p:txBody>
          <a:bodyPr/>
          <a:lstStyle/>
          <a:p>
            <a:r>
              <a:rPr lang="en-US" dirty="0"/>
              <a:t>TREATMENT OPTION: ASM</a:t>
            </a:r>
          </a:p>
        </p:txBody>
      </p:sp>
      <p:sp>
        <p:nvSpPr>
          <p:cNvPr id="3" name="Content Placeholder 2">
            <a:extLst>
              <a:ext uri="{FF2B5EF4-FFF2-40B4-BE49-F238E27FC236}">
                <a16:creationId xmlns:a16="http://schemas.microsoft.com/office/drawing/2014/main" id="{78B8D2CE-AD21-EC4A-9A12-AE1F4D158EA2}"/>
              </a:ext>
            </a:extLst>
          </p:cNvPr>
          <p:cNvSpPr>
            <a:spLocks noGrp="1"/>
          </p:cNvSpPr>
          <p:nvPr>
            <p:ph sz="quarter" idx="10"/>
          </p:nvPr>
        </p:nvSpPr>
        <p:spPr/>
        <p:txBody>
          <a:bodyPr/>
          <a:lstStyle/>
          <a:p>
            <a:r>
              <a:rPr lang="en-US" dirty="0"/>
              <a:t>You may call </a:t>
            </a:r>
            <a:r>
              <a:rPr lang="en-US" b="1" dirty="0"/>
              <a:t>780-460-9977 </a:t>
            </a:r>
            <a:r>
              <a:rPr lang="en-US" dirty="0"/>
              <a:t>to make an appointment with one of our SATHER REID SPORT MEDICINE CLINIC physicians if you would like to pursue injections with them to manage your OA.</a:t>
            </a:r>
          </a:p>
          <a:p>
            <a:pPr marL="0" indent="0">
              <a:buNone/>
            </a:pPr>
            <a:endParaRPr lang="en-US" dirty="0"/>
          </a:p>
        </p:txBody>
      </p:sp>
      <p:sp>
        <p:nvSpPr>
          <p:cNvPr id="4" name="Slide Number Placeholder 3">
            <a:extLst>
              <a:ext uri="{FF2B5EF4-FFF2-40B4-BE49-F238E27FC236}">
                <a16:creationId xmlns:a16="http://schemas.microsoft.com/office/drawing/2014/main" id="{B9E71BED-B3ED-1443-803F-157BBD39C464}"/>
              </a:ext>
            </a:extLst>
          </p:cNvPr>
          <p:cNvSpPr>
            <a:spLocks noGrp="1"/>
          </p:cNvSpPr>
          <p:nvPr>
            <p:ph type="sldNum" sz="quarter" idx="13"/>
          </p:nvPr>
        </p:nvSpPr>
        <p:spPr/>
        <p:txBody>
          <a:bodyPr/>
          <a:lstStyle/>
          <a:p>
            <a:fld id="{61130C78-B4AB-6843-B818-B4CC8CBE3619}" type="slidenum">
              <a:rPr lang="en-US" smtClean="0"/>
              <a:pPr/>
              <a:t>45</a:t>
            </a:fld>
            <a:endParaRPr lang="en-US" dirty="0"/>
          </a:p>
        </p:txBody>
      </p:sp>
      <p:pic>
        <p:nvPicPr>
          <p:cNvPr id="7" name="Picture 6" descr="A qr code on a screen&#10;&#10;AI-generated content may be incorrect.">
            <a:extLst>
              <a:ext uri="{FF2B5EF4-FFF2-40B4-BE49-F238E27FC236}">
                <a16:creationId xmlns:a16="http://schemas.microsoft.com/office/drawing/2014/main" id="{FA452539-6546-4C95-3A5B-0F0E3805DE42}"/>
              </a:ext>
            </a:extLst>
          </p:cNvPr>
          <p:cNvPicPr>
            <a:picLocks noChangeAspect="1"/>
          </p:cNvPicPr>
          <p:nvPr/>
        </p:nvPicPr>
        <p:blipFill>
          <a:blip r:embed="rId3"/>
          <a:stretch>
            <a:fillRect/>
          </a:stretch>
        </p:blipFill>
        <p:spPr>
          <a:xfrm>
            <a:off x="4195263" y="3570043"/>
            <a:ext cx="2782312" cy="2782312"/>
          </a:xfrm>
          <a:prstGeom prst="rect">
            <a:avLst/>
          </a:prstGeom>
        </p:spPr>
      </p:pic>
    </p:spTree>
    <p:extLst>
      <p:ext uri="{BB962C8B-B14F-4D97-AF65-F5344CB8AC3E}">
        <p14:creationId xmlns:p14="http://schemas.microsoft.com/office/powerpoint/2010/main" val="3600970930"/>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32739F-479D-4245-84DF-C73C1F68D516}"/>
              </a:ext>
            </a:extLst>
          </p:cNvPr>
          <p:cNvSpPr>
            <a:spLocks noGrp="1"/>
          </p:cNvSpPr>
          <p:nvPr>
            <p:ph type="title"/>
          </p:nvPr>
        </p:nvSpPr>
        <p:spPr/>
        <p:txBody>
          <a:bodyPr/>
          <a:lstStyle/>
          <a:p>
            <a:r>
              <a:rPr lang="en-US" dirty="0"/>
              <a:t>TREATMENT OPTION: MUHC</a:t>
            </a:r>
          </a:p>
        </p:txBody>
      </p:sp>
      <p:sp>
        <p:nvSpPr>
          <p:cNvPr id="3" name="Content Placeholder 2">
            <a:extLst>
              <a:ext uri="{FF2B5EF4-FFF2-40B4-BE49-F238E27FC236}">
                <a16:creationId xmlns:a16="http://schemas.microsoft.com/office/drawing/2014/main" id="{AE1C8B0C-AC14-8847-B6C8-F61F6EBD2212}"/>
              </a:ext>
            </a:extLst>
          </p:cNvPr>
          <p:cNvSpPr>
            <a:spLocks noGrp="1"/>
          </p:cNvSpPr>
          <p:nvPr>
            <p:ph sz="quarter" idx="10"/>
          </p:nvPr>
        </p:nvSpPr>
        <p:spPr>
          <a:xfrm>
            <a:off x="390591" y="2162175"/>
            <a:ext cx="11410818" cy="4194175"/>
          </a:xfrm>
        </p:spPr>
        <p:txBody>
          <a:bodyPr/>
          <a:lstStyle/>
          <a:p>
            <a:r>
              <a:rPr lang="en-US" dirty="0"/>
              <a:t>You may call </a:t>
            </a:r>
            <a:r>
              <a:rPr lang="en-US" b="1" dirty="0"/>
              <a:t>780-250-6842 </a:t>
            </a:r>
            <a:r>
              <a:rPr lang="en-US" dirty="0"/>
              <a:t>to make an appointment with one of our </a:t>
            </a:r>
            <a:r>
              <a:rPr lang="en-US" dirty="0" err="1"/>
              <a:t>MacEWAN</a:t>
            </a:r>
            <a:r>
              <a:rPr lang="en-US" dirty="0"/>
              <a:t> HEALTH CENTER sport medicine physicians if you would like to pursue injections with them to manage your OA.</a:t>
            </a:r>
          </a:p>
          <a:p>
            <a:endParaRPr lang="en-US" dirty="0"/>
          </a:p>
        </p:txBody>
      </p:sp>
      <p:sp>
        <p:nvSpPr>
          <p:cNvPr id="4" name="Slide Number Placeholder 3">
            <a:extLst>
              <a:ext uri="{FF2B5EF4-FFF2-40B4-BE49-F238E27FC236}">
                <a16:creationId xmlns:a16="http://schemas.microsoft.com/office/drawing/2014/main" id="{541BC06A-7115-6F42-B716-FF430093C052}"/>
              </a:ext>
            </a:extLst>
          </p:cNvPr>
          <p:cNvSpPr>
            <a:spLocks noGrp="1"/>
          </p:cNvSpPr>
          <p:nvPr>
            <p:ph type="sldNum" sz="quarter" idx="13"/>
          </p:nvPr>
        </p:nvSpPr>
        <p:spPr/>
        <p:txBody>
          <a:bodyPr/>
          <a:lstStyle/>
          <a:p>
            <a:fld id="{61130C78-B4AB-6843-B818-B4CC8CBE3619}" type="slidenum">
              <a:rPr lang="en-US" smtClean="0"/>
              <a:pPr/>
              <a:t>46</a:t>
            </a:fld>
            <a:endParaRPr lang="en-US" dirty="0"/>
          </a:p>
        </p:txBody>
      </p:sp>
      <p:pic>
        <p:nvPicPr>
          <p:cNvPr id="7" name="Picture 6">
            <a:extLst>
              <a:ext uri="{FF2B5EF4-FFF2-40B4-BE49-F238E27FC236}">
                <a16:creationId xmlns:a16="http://schemas.microsoft.com/office/drawing/2014/main" id="{D5CA225D-A93F-C047-F4EF-B9CB98EDA43C}"/>
              </a:ext>
            </a:extLst>
          </p:cNvPr>
          <p:cNvPicPr>
            <a:picLocks noChangeAspect="1"/>
          </p:cNvPicPr>
          <p:nvPr/>
        </p:nvPicPr>
        <p:blipFill>
          <a:blip r:embed="rId2"/>
          <a:stretch>
            <a:fillRect/>
          </a:stretch>
        </p:blipFill>
        <p:spPr>
          <a:xfrm>
            <a:off x="4485736" y="3600465"/>
            <a:ext cx="2845758" cy="2892410"/>
          </a:xfrm>
          <a:prstGeom prst="rect">
            <a:avLst/>
          </a:prstGeom>
        </p:spPr>
      </p:pic>
    </p:spTree>
    <p:extLst>
      <p:ext uri="{BB962C8B-B14F-4D97-AF65-F5344CB8AC3E}">
        <p14:creationId xmlns:p14="http://schemas.microsoft.com/office/powerpoint/2010/main" val="3740967803"/>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933B84-87D9-4744-9C9A-918AD60ED20D}"/>
              </a:ext>
            </a:extLst>
          </p:cNvPr>
          <p:cNvSpPr>
            <a:spLocks noGrp="1"/>
          </p:cNvSpPr>
          <p:nvPr>
            <p:ph type="title"/>
          </p:nvPr>
        </p:nvSpPr>
        <p:spPr/>
        <p:txBody>
          <a:bodyPr/>
          <a:lstStyle/>
          <a:p>
            <a:r>
              <a:rPr lang="en-US" dirty="0"/>
              <a:t>SURGICAL TREATMENT OPTIONS</a:t>
            </a:r>
          </a:p>
        </p:txBody>
      </p:sp>
      <p:sp>
        <p:nvSpPr>
          <p:cNvPr id="3" name="Content Placeholder 2">
            <a:extLst>
              <a:ext uri="{FF2B5EF4-FFF2-40B4-BE49-F238E27FC236}">
                <a16:creationId xmlns:a16="http://schemas.microsoft.com/office/drawing/2014/main" id="{65CC872C-15AE-6849-8308-F0C9A38F1D08}"/>
              </a:ext>
            </a:extLst>
          </p:cNvPr>
          <p:cNvSpPr>
            <a:spLocks noGrp="1"/>
          </p:cNvSpPr>
          <p:nvPr>
            <p:ph sz="quarter" idx="10"/>
          </p:nvPr>
        </p:nvSpPr>
        <p:spPr/>
        <p:txBody>
          <a:bodyPr/>
          <a:lstStyle/>
          <a:p>
            <a:r>
              <a:rPr lang="en-US" dirty="0"/>
              <a:t>JOINT REPLACEMENT : </a:t>
            </a:r>
            <a:r>
              <a:rPr lang="en-US" i="1" dirty="0">
                <a:solidFill>
                  <a:srgbClr val="FF0000"/>
                </a:solidFill>
              </a:rPr>
              <a:t>when pain interferes with work, sleep and play and all other treatments have been tried/exhausted and are no longer effective	</a:t>
            </a:r>
            <a:r>
              <a:rPr lang="en-US" dirty="0">
                <a:solidFill>
                  <a:srgbClr val="FF0000"/>
                </a:solidFill>
              </a:rPr>
              <a:t>	</a:t>
            </a:r>
            <a:endParaRPr lang="en-US" dirty="0"/>
          </a:p>
        </p:txBody>
      </p:sp>
      <p:sp>
        <p:nvSpPr>
          <p:cNvPr id="4" name="Slide Number Placeholder 3">
            <a:extLst>
              <a:ext uri="{FF2B5EF4-FFF2-40B4-BE49-F238E27FC236}">
                <a16:creationId xmlns:a16="http://schemas.microsoft.com/office/drawing/2014/main" id="{E0E5EB24-A002-2D41-AE26-91489D9A761B}"/>
              </a:ext>
            </a:extLst>
          </p:cNvPr>
          <p:cNvSpPr>
            <a:spLocks noGrp="1"/>
          </p:cNvSpPr>
          <p:nvPr>
            <p:ph type="sldNum" sz="quarter" idx="13"/>
          </p:nvPr>
        </p:nvSpPr>
        <p:spPr/>
        <p:txBody>
          <a:bodyPr/>
          <a:lstStyle/>
          <a:p>
            <a:fld id="{61130C78-B4AB-6843-B818-B4CC8CBE3619}" type="slidenum">
              <a:rPr lang="en-US" smtClean="0"/>
              <a:pPr/>
              <a:t>47</a:t>
            </a:fld>
            <a:endParaRPr lang="en-US" dirty="0"/>
          </a:p>
        </p:txBody>
      </p:sp>
      <p:pic>
        <p:nvPicPr>
          <p:cNvPr id="5" name="Picture 4">
            <a:extLst>
              <a:ext uri="{FF2B5EF4-FFF2-40B4-BE49-F238E27FC236}">
                <a16:creationId xmlns:a16="http://schemas.microsoft.com/office/drawing/2014/main" id="{A78BD04D-B72D-7F41-8AD8-C0D069CC89D0}"/>
              </a:ext>
            </a:extLst>
          </p:cNvPr>
          <p:cNvPicPr>
            <a:picLocks noChangeAspect="1"/>
          </p:cNvPicPr>
          <p:nvPr/>
        </p:nvPicPr>
        <p:blipFill>
          <a:blip r:embed="rId3"/>
          <a:stretch>
            <a:fillRect/>
          </a:stretch>
        </p:blipFill>
        <p:spPr>
          <a:xfrm>
            <a:off x="2178239" y="3181206"/>
            <a:ext cx="3149600" cy="2590800"/>
          </a:xfrm>
          <a:prstGeom prst="rect">
            <a:avLst/>
          </a:prstGeom>
        </p:spPr>
      </p:pic>
      <p:pic>
        <p:nvPicPr>
          <p:cNvPr id="6" name="Picture 5">
            <a:extLst>
              <a:ext uri="{FF2B5EF4-FFF2-40B4-BE49-F238E27FC236}">
                <a16:creationId xmlns:a16="http://schemas.microsoft.com/office/drawing/2014/main" id="{5F48121A-69F0-514C-9F47-3B894930CA1C}"/>
              </a:ext>
            </a:extLst>
          </p:cNvPr>
          <p:cNvPicPr>
            <a:picLocks noChangeAspect="1"/>
          </p:cNvPicPr>
          <p:nvPr/>
        </p:nvPicPr>
        <p:blipFill>
          <a:blip r:embed="rId4"/>
          <a:stretch>
            <a:fillRect/>
          </a:stretch>
        </p:blipFill>
        <p:spPr>
          <a:xfrm>
            <a:off x="5913330" y="3181206"/>
            <a:ext cx="3124200" cy="2603500"/>
          </a:xfrm>
          <a:prstGeom prst="rect">
            <a:avLst/>
          </a:prstGeom>
        </p:spPr>
      </p:pic>
    </p:spTree>
    <p:extLst>
      <p:ext uri="{BB962C8B-B14F-4D97-AF65-F5344CB8AC3E}">
        <p14:creationId xmlns:p14="http://schemas.microsoft.com/office/powerpoint/2010/main" val="2890363816"/>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967373-C7D7-634C-8911-D4F77A81BC74}"/>
              </a:ext>
            </a:extLst>
          </p:cNvPr>
          <p:cNvSpPr>
            <a:spLocks noGrp="1"/>
          </p:cNvSpPr>
          <p:nvPr>
            <p:ph type="title"/>
          </p:nvPr>
        </p:nvSpPr>
        <p:spPr>
          <a:xfrm>
            <a:off x="390591" y="365125"/>
            <a:ext cx="11410818" cy="1325563"/>
          </a:xfrm>
        </p:spPr>
        <p:txBody>
          <a:bodyPr/>
          <a:lstStyle/>
          <a:p>
            <a:r>
              <a:rPr lang="en-US" dirty="0"/>
              <a:t>OTHER JOINTS CAN ALSO BE REPLACED</a:t>
            </a:r>
          </a:p>
        </p:txBody>
      </p:sp>
      <p:sp>
        <p:nvSpPr>
          <p:cNvPr id="4" name="Slide Number Placeholder 3">
            <a:extLst>
              <a:ext uri="{FF2B5EF4-FFF2-40B4-BE49-F238E27FC236}">
                <a16:creationId xmlns:a16="http://schemas.microsoft.com/office/drawing/2014/main" id="{8CD3A77B-A098-7743-A1E7-55046F4B6C9F}"/>
              </a:ext>
            </a:extLst>
          </p:cNvPr>
          <p:cNvSpPr>
            <a:spLocks noGrp="1"/>
          </p:cNvSpPr>
          <p:nvPr>
            <p:ph type="sldNum" sz="quarter" idx="13"/>
          </p:nvPr>
        </p:nvSpPr>
        <p:spPr/>
        <p:txBody>
          <a:bodyPr/>
          <a:lstStyle/>
          <a:p>
            <a:fld id="{61130C78-B4AB-6843-B818-B4CC8CBE3619}" type="slidenum">
              <a:rPr lang="en-US" smtClean="0"/>
              <a:pPr/>
              <a:t>48</a:t>
            </a:fld>
            <a:endParaRPr lang="en-US" dirty="0"/>
          </a:p>
        </p:txBody>
      </p:sp>
      <p:pic>
        <p:nvPicPr>
          <p:cNvPr id="5" name="Content Placeholder 4">
            <a:extLst>
              <a:ext uri="{FF2B5EF4-FFF2-40B4-BE49-F238E27FC236}">
                <a16:creationId xmlns:a16="http://schemas.microsoft.com/office/drawing/2014/main" id="{EA7F4777-DCA7-C546-B917-9C2745740A96}"/>
              </a:ext>
            </a:extLst>
          </p:cNvPr>
          <p:cNvPicPr>
            <a:picLocks noGrp="1" noChangeAspect="1"/>
          </p:cNvPicPr>
          <p:nvPr>
            <p:ph sz="quarter" idx="10"/>
          </p:nvPr>
        </p:nvPicPr>
        <p:blipFill>
          <a:blip r:embed="rId3"/>
          <a:stretch>
            <a:fillRect/>
          </a:stretch>
        </p:blipFill>
        <p:spPr>
          <a:xfrm>
            <a:off x="1028162" y="2468828"/>
            <a:ext cx="2536448" cy="3043738"/>
          </a:xfrm>
          <a:prstGeom prst="rect">
            <a:avLst/>
          </a:prstGeom>
        </p:spPr>
      </p:pic>
      <p:pic>
        <p:nvPicPr>
          <p:cNvPr id="6" name="Picture 5">
            <a:extLst>
              <a:ext uri="{FF2B5EF4-FFF2-40B4-BE49-F238E27FC236}">
                <a16:creationId xmlns:a16="http://schemas.microsoft.com/office/drawing/2014/main" id="{84F745BC-6760-924E-95A4-DA28B14C6941}"/>
              </a:ext>
            </a:extLst>
          </p:cNvPr>
          <p:cNvPicPr>
            <a:picLocks noChangeAspect="1"/>
          </p:cNvPicPr>
          <p:nvPr/>
        </p:nvPicPr>
        <p:blipFill>
          <a:blip r:embed="rId4"/>
          <a:stretch>
            <a:fillRect/>
          </a:stretch>
        </p:blipFill>
        <p:spPr>
          <a:xfrm>
            <a:off x="3926237" y="2474441"/>
            <a:ext cx="3078997" cy="3038125"/>
          </a:xfrm>
          <a:prstGeom prst="rect">
            <a:avLst/>
          </a:prstGeom>
        </p:spPr>
      </p:pic>
      <p:pic>
        <p:nvPicPr>
          <p:cNvPr id="7" name="Picture 6">
            <a:extLst>
              <a:ext uri="{FF2B5EF4-FFF2-40B4-BE49-F238E27FC236}">
                <a16:creationId xmlns:a16="http://schemas.microsoft.com/office/drawing/2014/main" id="{AB58A171-4C09-7544-8041-8D106A9F88AE}"/>
              </a:ext>
            </a:extLst>
          </p:cNvPr>
          <p:cNvPicPr>
            <a:picLocks noChangeAspect="1"/>
          </p:cNvPicPr>
          <p:nvPr/>
        </p:nvPicPr>
        <p:blipFill>
          <a:blip r:embed="rId5"/>
          <a:stretch>
            <a:fillRect/>
          </a:stretch>
        </p:blipFill>
        <p:spPr>
          <a:xfrm>
            <a:off x="7504936" y="2474440"/>
            <a:ext cx="4050833" cy="3038125"/>
          </a:xfrm>
          <a:prstGeom prst="rect">
            <a:avLst/>
          </a:prstGeom>
        </p:spPr>
      </p:pic>
    </p:spTree>
    <p:extLst>
      <p:ext uri="{BB962C8B-B14F-4D97-AF65-F5344CB8AC3E}">
        <p14:creationId xmlns:p14="http://schemas.microsoft.com/office/powerpoint/2010/main" val="2812291383"/>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A231A7-FCD9-0147-A305-E00F8F1F97D3}"/>
              </a:ext>
            </a:extLst>
          </p:cNvPr>
          <p:cNvSpPr>
            <a:spLocks noGrp="1"/>
          </p:cNvSpPr>
          <p:nvPr>
            <p:ph type="title"/>
          </p:nvPr>
        </p:nvSpPr>
        <p:spPr>
          <a:xfrm>
            <a:off x="201479" y="556576"/>
            <a:ext cx="11599864" cy="760977"/>
          </a:xfrm>
        </p:spPr>
        <p:txBody>
          <a:bodyPr/>
          <a:lstStyle/>
          <a:p>
            <a:r>
              <a:rPr lang="en-US" sz="4000" dirty="0"/>
              <a:t>WHAT TO EXPECT FROM JOINT REPLACEMENT</a:t>
            </a:r>
          </a:p>
        </p:txBody>
      </p:sp>
      <p:sp>
        <p:nvSpPr>
          <p:cNvPr id="3" name="Content Placeholder 2">
            <a:extLst>
              <a:ext uri="{FF2B5EF4-FFF2-40B4-BE49-F238E27FC236}">
                <a16:creationId xmlns:a16="http://schemas.microsoft.com/office/drawing/2014/main" id="{BBE4B597-8D27-264C-8A6D-C7853361D9F3}"/>
              </a:ext>
            </a:extLst>
          </p:cNvPr>
          <p:cNvSpPr>
            <a:spLocks noGrp="1"/>
          </p:cNvSpPr>
          <p:nvPr>
            <p:ph sz="quarter" idx="10"/>
          </p:nvPr>
        </p:nvSpPr>
        <p:spPr>
          <a:xfrm>
            <a:off x="1156353" y="2540739"/>
            <a:ext cx="6087767" cy="4194175"/>
          </a:xfrm>
        </p:spPr>
        <p:txBody>
          <a:bodyPr/>
          <a:lstStyle/>
          <a:p>
            <a:pPr marL="342900" indent="-342900">
              <a:buFont typeface="Arial"/>
              <a:buChar char="•"/>
            </a:pPr>
            <a:r>
              <a:rPr lang="en-US" dirty="0"/>
              <a:t>Pain relief</a:t>
            </a:r>
          </a:p>
          <a:p>
            <a:pPr marL="342900" indent="-342900">
              <a:buFont typeface="Arial"/>
              <a:buChar char="•"/>
            </a:pPr>
            <a:r>
              <a:rPr lang="en-US" dirty="0"/>
              <a:t>Near normal range of motion</a:t>
            </a:r>
          </a:p>
          <a:p>
            <a:pPr marL="342900" indent="-342900">
              <a:buFont typeface="Arial"/>
              <a:buChar char="•"/>
            </a:pPr>
            <a:r>
              <a:rPr lang="en-US" dirty="0"/>
              <a:t>Return to </a:t>
            </a:r>
            <a:r>
              <a:rPr lang="en-US" u="sng" dirty="0"/>
              <a:t>low-impact </a:t>
            </a:r>
            <a:r>
              <a:rPr lang="en-US" dirty="0"/>
              <a:t>activity</a:t>
            </a:r>
          </a:p>
          <a:p>
            <a:pPr marL="342900" indent="-342900">
              <a:buFont typeface="Arial"/>
              <a:buChar char="•"/>
            </a:pPr>
            <a:r>
              <a:rPr lang="en-US" dirty="0"/>
              <a:t>Better sleep</a:t>
            </a:r>
          </a:p>
          <a:p>
            <a:pPr marL="342900" indent="-342900">
              <a:buFont typeface="Arial"/>
              <a:buChar char="•"/>
            </a:pPr>
            <a:r>
              <a:rPr lang="en-US" dirty="0"/>
              <a:t>Discontinuation of medications</a:t>
            </a:r>
          </a:p>
          <a:p>
            <a:endParaRPr lang="en-US" dirty="0"/>
          </a:p>
        </p:txBody>
      </p:sp>
      <p:sp>
        <p:nvSpPr>
          <p:cNvPr id="4" name="Slide Number Placeholder 3">
            <a:extLst>
              <a:ext uri="{FF2B5EF4-FFF2-40B4-BE49-F238E27FC236}">
                <a16:creationId xmlns:a16="http://schemas.microsoft.com/office/drawing/2014/main" id="{821C731D-116F-C749-8357-08342C5B8DD4}"/>
              </a:ext>
            </a:extLst>
          </p:cNvPr>
          <p:cNvSpPr>
            <a:spLocks noGrp="1"/>
          </p:cNvSpPr>
          <p:nvPr>
            <p:ph type="sldNum" sz="quarter" idx="13"/>
          </p:nvPr>
        </p:nvSpPr>
        <p:spPr/>
        <p:txBody>
          <a:bodyPr/>
          <a:lstStyle/>
          <a:p>
            <a:fld id="{61130C78-B4AB-6843-B818-B4CC8CBE3619}" type="slidenum">
              <a:rPr lang="en-US" smtClean="0"/>
              <a:pPr/>
              <a:t>49</a:t>
            </a:fld>
            <a:endParaRPr lang="en-US" dirty="0"/>
          </a:p>
        </p:txBody>
      </p:sp>
      <p:pic>
        <p:nvPicPr>
          <p:cNvPr id="5" name="Picture 4">
            <a:extLst>
              <a:ext uri="{FF2B5EF4-FFF2-40B4-BE49-F238E27FC236}">
                <a16:creationId xmlns:a16="http://schemas.microsoft.com/office/drawing/2014/main" id="{98DADD3F-147D-5E40-8403-8348EE11364F}"/>
              </a:ext>
            </a:extLst>
          </p:cNvPr>
          <p:cNvPicPr>
            <a:picLocks noChangeAspect="1"/>
          </p:cNvPicPr>
          <p:nvPr/>
        </p:nvPicPr>
        <p:blipFill>
          <a:blip r:embed="rId3"/>
          <a:stretch>
            <a:fillRect/>
          </a:stretch>
        </p:blipFill>
        <p:spPr>
          <a:xfrm>
            <a:off x="6830719" y="1739440"/>
            <a:ext cx="3289300" cy="2476500"/>
          </a:xfrm>
          <a:prstGeom prst="rect">
            <a:avLst/>
          </a:prstGeom>
        </p:spPr>
      </p:pic>
      <p:pic>
        <p:nvPicPr>
          <p:cNvPr id="6" name="Picture 5">
            <a:extLst>
              <a:ext uri="{FF2B5EF4-FFF2-40B4-BE49-F238E27FC236}">
                <a16:creationId xmlns:a16="http://schemas.microsoft.com/office/drawing/2014/main" id="{BD322ADA-8529-BE49-8245-C200CB0F9401}"/>
              </a:ext>
            </a:extLst>
          </p:cNvPr>
          <p:cNvPicPr>
            <a:picLocks noChangeAspect="1"/>
          </p:cNvPicPr>
          <p:nvPr/>
        </p:nvPicPr>
        <p:blipFill>
          <a:blip r:embed="rId4"/>
          <a:stretch>
            <a:fillRect/>
          </a:stretch>
        </p:blipFill>
        <p:spPr>
          <a:xfrm>
            <a:off x="6830719" y="4285150"/>
            <a:ext cx="3386801" cy="2253762"/>
          </a:xfrm>
          <a:prstGeom prst="rect">
            <a:avLst/>
          </a:prstGeom>
        </p:spPr>
      </p:pic>
    </p:spTree>
    <p:extLst>
      <p:ext uri="{BB962C8B-B14F-4D97-AF65-F5344CB8AC3E}">
        <p14:creationId xmlns:p14="http://schemas.microsoft.com/office/powerpoint/2010/main" val="4253590608"/>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DAC0CD-214B-A74B-80DF-96A09F100D25}"/>
              </a:ext>
            </a:extLst>
          </p:cNvPr>
          <p:cNvSpPr>
            <a:spLocks noGrp="1"/>
          </p:cNvSpPr>
          <p:nvPr>
            <p:ph type="title"/>
          </p:nvPr>
        </p:nvSpPr>
        <p:spPr>
          <a:xfrm>
            <a:off x="390591" y="365125"/>
            <a:ext cx="11605097" cy="1325563"/>
          </a:xfrm>
        </p:spPr>
        <p:txBody>
          <a:bodyPr/>
          <a:lstStyle/>
          <a:p>
            <a:r>
              <a:rPr lang="en-US" dirty="0"/>
              <a:t>LIMITATIONS OF JOINT REPLACEMENT</a:t>
            </a:r>
          </a:p>
        </p:txBody>
      </p:sp>
      <p:sp>
        <p:nvSpPr>
          <p:cNvPr id="3" name="Content Placeholder 2">
            <a:extLst>
              <a:ext uri="{FF2B5EF4-FFF2-40B4-BE49-F238E27FC236}">
                <a16:creationId xmlns:a16="http://schemas.microsoft.com/office/drawing/2014/main" id="{89B2EBC7-36F1-E74C-88A6-3B91C4988F2E}"/>
              </a:ext>
            </a:extLst>
          </p:cNvPr>
          <p:cNvSpPr>
            <a:spLocks noGrp="1"/>
          </p:cNvSpPr>
          <p:nvPr>
            <p:ph sz="quarter" idx="10"/>
          </p:nvPr>
        </p:nvSpPr>
        <p:spPr/>
        <p:txBody>
          <a:bodyPr/>
          <a:lstStyle/>
          <a:p>
            <a:pPr marL="342900" indent="-342900">
              <a:buFont typeface="Arial"/>
              <a:buChar char="•"/>
            </a:pPr>
            <a:r>
              <a:rPr lang="en-US" dirty="0"/>
              <a:t>Not a ‘normal’ joint</a:t>
            </a:r>
          </a:p>
          <a:p>
            <a:pPr marL="342900" indent="-342900">
              <a:buFont typeface="Arial"/>
              <a:buChar char="•"/>
            </a:pPr>
            <a:r>
              <a:rPr lang="en-US" dirty="0"/>
              <a:t>May dislocate if in precarious positions</a:t>
            </a:r>
          </a:p>
          <a:p>
            <a:pPr marL="342900" indent="-342900">
              <a:buFont typeface="Arial"/>
              <a:buChar char="•"/>
            </a:pPr>
            <a:r>
              <a:rPr lang="en-US" dirty="0"/>
              <a:t>Impact, contact, collision activity/exercise is NOT recommended</a:t>
            </a:r>
          </a:p>
          <a:p>
            <a:pPr marL="342900" indent="-342900">
              <a:buFont typeface="Arial"/>
              <a:buChar char="•"/>
            </a:pPr>
            <a:r>
              <a:rPr lang="en-US" dirty="0"/>
              <a:t>They do ‘wear out’ with time</a:t>
            </a:r>
          </a:p>
          <a:p>
            <a:pPr marL="342900" indent="-342900">
              <a:buFont typeface="Arial"/>
              <a:buChar char="•"/>
            </a:pPr>
            <a:r>
              <a:rPr lang="en-US" dirty="0"/>
              <a:t>Hardware presents risk for infection, stress riser for further injury</a:t>
            </a:r>
          </a:p>
          <a:p>
            <a:pPr marL="0" indent="0">
              <a:buNone/>
            </a:pPr>
            <a:endParaRPr lang="en-US" dirty="0"/>
          </a:p>
        </p:txBody>
      </p:sp>
      <p:sp>
        <p:nvSpPr>
          <p:cNvPr id="4" name="Slide Number Placeholder 3">
            <a:extLst>
              <a:ext uri="{FF2B5EF4-FFF2-40B4-BE49-F238E27FC236}">
                <a16:creationId xmlns:a16="http://schemas.microsoft.com/office/drawing/2014/main" id="{71F0ED83-8DAD-2849-A2F2-CDCAD84611D0}"/>
              </a:ext>
            </a:extLst>
          </p:cNvPr>
          <p:cNvSpPr>
            <a:spLocks noGrp="1"/>
          </p:cNvSpPr>
          <p:nvPr>
            <p:ph type="sldNum" sz="quarter" idx="13"/>
          </p:nvPr>
        </p:nvSpPr>
        <p:spPr/>
        <p:txBody>
          <a:bodyPr/>
          <a:lstStyle/>
          <a:p>
            <a:fld id="{61130C78-B4AB-6843-B818-B4CC8CBE3619}" type="slidenum">
              <a:rPr lang="en-US" smtClean="0"/>
              <a:pPr/>
              <a:t>50</a:t>
            </a:fld>
            <a:endParaRPr lang="en-US" dirty="0"/>
          </a:p>
        </p:txBody>
      </p:sp>
    </p:spTree>
    <p:extLst>
      <p:ext uri="{BB962C8B-B14F-4D97-AF65-F5344CB8AC3E}">
        <p14:creationId xmlns:p14="http://schemas.microsoft.com/office/powerpoint/2010/main" val="1889136658"/>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4103D114-AD77-C846-8489-7934C81FFB0E}"/>
              </a:ext>
            </a:extLst>
          </p:cNvPr>
          <p:cNvSpPr>
            <a:spLocks noGrp="1"/>
          </p:cNvSpPr>
          <p:nvPr>
            <p:ph type="sldNum" sz="quarter" idx="15"/>
          </p:nvPr>
        </p:nvSpPr>
        <p:spPr/>
        <p:txBody>
          <a:bodyPr/>
          <a:lstStyle/>
          <a:p>
            <a:fld id="{61130C78-B4AB-6843-B818-B4CC8CBE3619}" type="slidenum">
              <a:rPr lang="en-US" smtClean="0"/>
              <a:pPr/>
              <a:t>51</a:t>
            </a:fld>
            <a:endParaRPr lang="en-US" dirty="0"/>
          </a:p>
        </p:txBody>
      </p:sp>
      <p:pic>
        <p:nvPicPr>
          <p:cNvPr id="5" name="Content Placeholder 4">
            <a:extLst>
              <a:ext uri="{FF2B5EF4-FFF2-40B4-BE49-F238E27FC236}">
                <a16:creationId xmlns:a16="http://schemas.microsoft.com/office/drawing/2014/main" id="{D01EAEC9-C8E7-9B4C-9BFE-B7E08F74F1B4}"/>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102816" y="228099"/>
            <a:ext cx="3053167" cy="6401802"/>
          </a:xfrm>
          <a:prstGeom prst="rect">
            <a:avLst/>
          </a:prstGeom>
        </p:spPr>
      </p:pic>
    </p:spTree>
    <p:extLst>
      <p:ext uri="{BB962C8B-B14F-4D97-AF65-F5344CB8AC3E}">
        <p14:creationId xmlns:p14="http://schemas.microsoft.com/office/powerpoint/2010/main" val="140378302"/>
      </p:ext>
    </p:extLst>
  </p:cSld>
  <p:clrMapOvr>
    <a:masterClrMapping/>
  </p:clrMapOvr>
</p:sld>
</file>

<file path=ppt/theme/theme1.xml><?xml version="1.0" encoding="utf-8"?>
<a:theme xmlns:a="http://schemas.openxmlformats.org/drawingml/2006/main" name="Office Theme">
  <a:themeElements>
    <a:clrScheme name="UA Palette">
      <a:dk1>
        <a:srgbClr val="000000"/>
      </a:dk1>
      <a:lt1>
        <a:srgbClr val="FFFFFF"/>
      </a:lt1>
      <a:dk2>
        <a:srgbClr val="275D37"/>
      </a:dk2>
      <a:lt2>
        <a:srgbClr val="F1CC00"/>
      </a:lt2>
      <a:accent1>
        <a:srgbClr val="F68D2E"/>
      </a:accent1>
      <a:accent2>
        <a:srgbClr val="E56954"/>
      </a:accent2>
      <a:accent3>
        <a:srgbClr val="C86BA8"/>
      </a:accent3>
      <a:accent4>
        <a:srgbClr val="007933"/>
      </a:accent4>
      <a:accent5>
        <a:srgbClr val="6CC249"/>
      </a:accent5>
      <a:accent6>
        <a:srgbClr val="6BBBAE"/>
      </a:accent6>
      <a:hlink>
        <a:srgbClr val="7BA3DB"/>
      </a:hlink>
      <a:folHlink>
        <a:srgbClr val="FFB600"/>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9678</TotalTime>
  <Words>9921</Words>
  <Application>Microsoft Macintosh PowerPoint</Application>
  <PresentationFormat>Widescreen</PresentationFormat>
  <Paragraphs>561</Paragraphs>
  <Slides>51</Slides>
  <Notes>48</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51</vt:i4>
      </vt:variant>
    </vt:vector>
  </HeadingPairs>
  <TitlesOfParts>
    <vt:vector size="59" baseType="lpstr">
      <vt:lpstr>Arial</vt:lpstr>
      <vt:lpstr>BlinkMacSystemFont</vt:lpstr>
      <vt:lpstr>Calibri</vt:lpstr>
      <vt:lpstr>Franklin Gothic Book</vt:lpstr>
      <vt:lpstr>Roboto</vt:lpstr>
      <vt:lpstr>Roboto Light</vt:lpstr>
      <vt:lpstr>Wingdings</vt:lpstr>
      <vt:lpstr>Office Theme</vt:lpstr>
      <vt:lpstr>PowerPoint Presentation</vt:lpstr>
      <vt:lpstr>PowerPoint Presentation</vt:lpstr>
      <vt:lpstr>YOUR JOINT PAIN  IS PERSONAL  so is your treatment</vt:lpstr>
      <vt:lpstr>A few housekeeping points before we get started:</vt:lpstr>
      <vt:lpstr>OSTEOARTHRITIS AFFECTS ALL AGE GROUPS</vt:lpstr>
      <vt:lpstr>OSTEOARTHRITIS:</vt:lpstr>
      <vt:lpstr>ACTIVITIES AFFECTED BY ARTHRITIS &amp; JOINT PAIN </vt:lpstr>
      <vt:lpstr>PowerPoint Presentation</vt:lpstr>
      <vt:lpstr>ANATOMY LESSON:  THE KNEE – bone, cartilage, meniscus, and 4 ligaments holding it all together</vt:lpstr>
      <vt:lpstr>ANATOMY LESSON:  THE HIP – deep, stable, ball and socket joint: cartilage, labrum, large capsule</vt:lpstr>
      <vt:lpstr>ANATOMY LESSION:  THE SHOULDER – big ball on a flat socket, 360º movement, stability dependent on the muscles and tendons</vt:lpstr>
      <vt:lpstr>ANATOMY LESSION:  THE ‘ANKLE’ – is a hinge joint at the end of the leg that moves the foot up and down</vt:lpstr>
      <vt:lpstr>WHAT IS ARTHRITIS?</vt:lpstr>
      <vt:lpstr>A WORD ABOUT CARTILAGE:</vt:lpstr>
      <vt:lpstr>WHAT CAUSES ARTHRITIS?</vt:lpstr>
      <vt:lpstr>MANY FACTORS CONTRIBUTE TO ARTHRITIS</vt:lpstr>
      <vt:lpstr>ARTHRITIS CAN AFFECT ANY JOINT</vt:lpstr>
      <vt:lpstr>WHY DOES ARTHRITIS CAUSE PAIN?</vt:lpstr>
      <vt:lpstr>TYPES OF ARTHRITIS</vt:lpstr>
      <vt:lpstr>ARTHRITIS IS EASY TO DIAGNOSE:</vt:lpstr>
      <vt:lpstr>KELLGREN-LAWRENCE GRADING SYSTEM</vt:lpstr>
      <vt:lpstr>WHAT YOU NEED TO KNOW ABOUT ARTHRITIS</vt:lpstr>
      <vt:lpstr>PowerPoint Presentation</vt:lpstr>
      <vt:lpstr>NON-DRUG RELATED TREATMENT OPTIONS</vt:lpstr>
      <vt:lpstr>EXERCISE &amp; PHYSICAL THERAPY</vt:lpstr>
      <vt:lpstr>EXERCISE &amp; PHYSICAL THERAPY</vt:lpstr>
      <vt:lpstr>ACTIVITY MODIFICATION</vt:lpstr>
      <vt:lpstr>BRACING</vt:lpstr>
      <vt:lpstr>UNLOADER BRACE OPTIONS FOR KNEE</vt:lpstr>
      <vt:lpstr>EVEN A SIMPLE KNEE SLEEVE HELPS…</vt:lpstr>
      <vt:lpstr>UNLOADER BRACE FOR HIP</vt:lpstr>
      <vt:lpstr>ANKLE, FINGER AND WRIST BRACES…</vt:lpstr>
      <vt:lpstr>WEIGHT LOSS / MAINTENANCE</vt:lpstr>
      <vt:lpstr>MOBILITY AIDS: CANE OR WALKING POLES</vt:lpstr>
      <vt:lpstr>MEDICATION-RELATED TREATMENT OPTIONS</vt:lpstr>
      <vt:lpstr>MEDICATION-RELATED TREATMENT OPTIONS</vt:lpstr>
      <vt:lpstr>HYALURONIC ACID </vt:lpstr>
      <vt:lpstr>STEROID (cortisone injection)</vt:lpstr>
      <vt:lpstr>PLATELET RICH PLASMA (PRP)</vt:lpstr>
      <vt:lpstr>Radiofrequency Ablation of the Geniculate Nerve</vt:lpstr>
      <vt:lpstr>ALTERNATIVE MEDICINE  and UNPROVEN THERAPIES</vt:lpstr>
      <vt:lpstr>CANNABIS – medical marijuana, smoked or vaped pot, edibles, oil, etc…</vt:lpstr>
      <vt:lpstr>CANNABIS con’t ….</vt:lpstr>
      <vt:lpstr>THE RIGHT TREATMENT AT THE RIGHT TIME</vt:lpstr>
      <vt:lpstr>TREATMENT OPTION: ASM</vt:lpstr>
      <vt:lpstr>TREATMENT OPTION: MUHC</vt:lpstr>
      <vt:lpstr>SURGICAL TREATMENT OPTIONS</vt:lpstr>
      <vt:lpstr>OTHER JOINTS CAN ALSO BE REPLACED</vt:lpstr>
      <vt:lpstr>WHAT TO EXPECT FROM JOINT REPLACEMENT</vt:lpstr>
      <vt:lpstr>LIMITATIONS OF JOINT REPLACEMENT</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PRESENTATION TITLE HERE</dc:title>
  <dc:creator>Microsoft Office User</dc:creator>
  <cp:lastModifiedBy>MARNI WESNER</cp:lastModifiedBy>
  <cp:revision>195</cp:revision>
  <cp:lastPrinted>2023-07-05T14:03:54Z</cp:lastPrinted>
  <dcterms:created xsi:type="dcterms:W3CDTF">2021-08-27T13:13:24Z</dcterms:created>
  <dcterms:modified xsi:type="dcterms:W3CDTF">2026-09-11T16:02:41Z</dcterms:modified>
</cp:coreProperties>
</file>